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Extra-Bold" panose="020B0604020202020204" charset="0"/>
      <p:regular r:id="rId29"/>
    </p:embeddedFont>
    <p:embeddedFont>
      <p:font typeface="Montserrat Extra-Bold Bold" panose="020B0604020202020204" charset="0"/>
      <p:regular r:id="rId30"/>
    </p:embeddedFont>
    <p:embeddedFont>
      <p:font typeface="Montserrat Semi-Bold" panose="020B0604020202020204" charset="0"/>
      <p:regular r:id="rId31"/>
    </p:embeddedFont>
    <p:embeddedFont>
      <p:font typeface="Montserrat Semi-Bol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ia Chinchilla" userId="d80d14b5-e9f5-4be1-8561-aaab699fbfed" providerId="ADAL" clId="{9DC1EBCD-3B6D-4C8A-A337-46348F206F81}"/>
    <pc:docChg chg="custSel delSld modSld">
      <pc:chgData name="Hannia Chinchilla" userId="d80d14b5-e9f5-4be1-8561-aaab699fbfed" providerId="ADAL" clId="{9DC1EBCD-3B6D-4C8A-A337-46348F206F81}" dt="2023-03-06T15:27:10.972" v="170" actId="20577"/>
      <pc:docMkLst>
        <pc:docMk/>
      </pc:docMkLst>
      <pc:sldChg chg="modSp mod">
        <pc:chgData name="Hannia Chinchilla" userId="d80d14b5-e9f5-4be1-8561-aaab699fbfed" providerId="ADAL" clId="{9DC1EBCD-3B6D-4C8A-A337-46348F206F81}" dt="2023-03-06T15:22:39.578" v="38" actId="20577"/>
        <pc:sldMkLst>
          <pc:docMk/>
          <pc:sldMk cId="0" sldId="256"/>
        </pc:sldMkLst>
        <pc:spChg chg="mod">
          <ac:chgData name="Hannia Chinchilla" userId="d80d14b5-e9f5-4be1-8561-aaab699fbfed" providerId="ADAL" clId="{9DC1EBCD-3B6D-4C8A-A337-46348F206F81}" dt="2023-03-06T15:22:39.578" v="38" actId="20577"/>
          <ac:spMkLst>
            <pc:docMk/>
            <pc:sldMk cId="0" sldId="256"/>
            <ac:spMk id="17" creationId="{00000000-0000-0000-0000-000000000000}"/>
          </ac:spMkLst>
        </pc:spChg>
      </pc:sldChg>
      <pc:sldChg chg="modSp mod">
        <pc:chgData name="Hannia Chinchilla" userId="d80d14b5-e9f5-4be1-8561-aaab699fbfed" providerId="ADAL" clId="{9DC1EBCD-3B6D-4C8A-A337-46348F206F81}" dt="2023-03-06T15:27:10.972" v="170" actId="20577"/>
        <pc:sldMkLst>
          <pc:docMk/>
          <pc:sldMk cId="0" sldId="277"/>
        </pc:sldMkLst>
        <pc:spChg chg="mod">
          <ac:chgData name="Hannia Chinchilla" userId="d80d14b5-e9f5-4be1-8561-aaab699fbfed" providerId="ADAL" clId="{9DC1EBCD-3B6D-4C8A-A337-46348F206F81}" dt="2023-03-06T15:25:04.656" v="40" actId="20577"/>
          <ac:spMkLst>
            <pc:docMk/>
            <pc:sldMk cId="0" sldId="277"/>
            <ac:spMk id="19" creationId="{00000000-0000-0000-0000-000000000000}"/>
          </ac:spMkLst>
        </pc:spChg>
        <pc:spChg chg="mod">
          <ac:chgData name="Hannia Chinchilla" userId="d80d14b5-e9f5-4be1-8561-aaab699fbfed" providerId="ADAL" clId="{9DC1EBCD-3B6D-4C8A-A337-46348F206F81}" dt="2023-03-06T15:27:10.972" v="170" actId="20577"/>
          <ac:spMkLst>
            <pc:docMk/>
            <pc:sldMk cId="0" sldId="277"/>
            <ac:spMk id="20" creationId="{00000000-0000-0000-0000-000000000000}"/>
          </ac:spMkLst>
        </pc:spChg>
      </pc:sldChg>
      <pc:sldChg chg="del">
        <pc:chgData name="Hannia Chinchilla" userId="d80d14b5-e9f5-4be1-8561-aaab699fbfed" providerId="ADAL" clId="{9DC1EBCD-3B6D-4C8A-A337-46348F206F81}" dt="2023-03-06T15:24:11.639" v="39" actId="47"/>
        <pc:sldMkLst>
          <pc:docMk/>
          <pc:sldMk cId="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286375"/>
            <a:ext cx="1276390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-390" dirty="0" err="1">
                <a:solidFill>
                  <a:srgbClr val="285F74"/>
                </a:solidFill>
                <a:latin typeface="Montserrat Extra-Bold"/>
              </a:rPr>
              <a:t>Sesión</a:t>
            </a:r>
            <a:r>
              <a:rPr lang="en-US" sz="6500" spc="-390" dirty="0">
                <a:solidFill>
                  <a:srgbClr val="285F74"/>
                </a:solidFill>
                <a:latin typeface="Montserrat Extra-Bold"/>
              </a:rPr>
              <a:t> 1: </a:t>
            </a:r>
          </a:p>
          <a:p>
            <a:pPr>
              <a:lnSpc>
                <a:spcPts val="7800"/>
              </a:lnSpc>
            </a:pPr>
            <a:r>
              <a:rPr lang="en-US" sz="6500" spc="-390" dirty="0">
                <a:solidFill>
                  <a:srgbClr val="285F74"/>
                </a:solidFill>
                <a:latin typeface="Montserrat Extra-Bold"/>
              </a:rPr>
              <a:t>Mi </a:t>
            </a:r>
            <a:r>
              <a:rPr lang="en-US" sz="6500" spc="-390" dirty="0" err="1">
                <a:solidFill>
                  <a:srgbClr val="285F74"/>
                </a:solidFill>
                <a:latin typeface="Montserrat Extra-Bold"/>
              </a:rPr>
              <a:t>Empresa</a:t>
            </a:r>
            <a:r>
              <a:rPr lang="en-US" sz="6500" spc="-390" dirty="0">
                <a:solidFill>
                  <a:srgbClr val="285F74"/>
                </a:solidFill>
                <a:latin typeface="Montserrat Extra-Bold"/>
              </a:rPr>
              <a:t> Junior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6552" y="6232661"/>
            <a:ext cx="6974613" cy="268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Cambiar la </a:t>
            </a:r>
            <a:r>
              <a:rPr lang="en-US" sz="2894">
                <a:solidFill>
                  <a:srgbClr val="1D617A"/>
                </a:solidFill>
                <a:latin typeface="Montserrat Semi-Bold Bold"/>
              </a:rPr>
              <a:t>mentalidad</a:t>
            </a:r>
            <a:r>
              <a:rPr lang="en-US" sz="2894">
                <a:solidFill>
                  <a:srgbClr val="1D617A"/>
                </a:solidFill>
                <a:latin typeface="Montserrat Semi-Bold"/>
              </a:rPr>
              <a:t> de buscar </a:t>
            </a:r>
          </a:p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un buen empleo cuando también</a:t>
            </a:r>
          </a:p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 se puede ser un empleador. </a:t>
            </a:r>
          </a:p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Mostrar que existen dos </a:t>
            </a:r>
          </a:p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vertientes no sólo una.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4049" y="5292348"/>
            <a:ext cx="771961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D617A"/>
                </a:solidFill>
                <a:latin typeface="Montserrat Extra-Bold"/>
              </a:rPr>
              <a:t>Aspectos Culturales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01094" y="1364270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Educación Emprendedora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1550" y="2566268"/>
            <a:ext cx="7910119" cy="159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Depende de dos ejes para propiciarla: Aspectos Culturales y Sistema Educativo.</a:t>
            </a:r>
          </a:p>
          <a:p>
            <a:pPr algn="ctr">
              <a:lnSpc>
                <a:spcPts val="4341"/>
              </a:lnSpc>
            </a:pPr>
            <a:endParaRPr lang="en-US" sz="2894">
              <a:solidFill>
                <a:srgbClr val="1D617A"/>
              </a:solidFill>
              <a:latin typeface="Montserrat Semi-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74028" y="3738575"/>
            <a:ext cx="2119660" cy="21196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t="15035" b="11834"/>
          <a:stretch>
            <a:fillRect/>
          </a:stretch>
        </p:blipFill>
        <p:spPr>
          <a:xfrm>
            <a:off x="12081533" y="4018347"/>
            <a:ext cx="2135250" cy="156011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443473" y="6270248"/>
            <a:ext cx="7411370" cy="322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Impulsar el desarrollo de una </a:t>
            </a:r>
            <a:r>
              <a:rPr lang="en-US" sz="2894">
                <a:solidFill>
                  <a:srgbClr val="1D617A"/>
                </a:solidFill>
                <a:latin typeface="Montserrat Semi-Bold Bold"/>
              </a:rPr>
              <a:t>mente más crítica</a:t>
            </a:r>
            <a:r>
              <a:rPr lang="en-US" sz="2894">
                <a:solidFill>
                  <a:srgbClr val="1D617A"/>
                </a:solidFill>
                <a:latin typeface="Montserrat Semi-Bold"/>
              </a:rPr>
              <a:t> en los estudiantes, que propicie la semilla, de desde temprana edad, pensar en como contribuir al país con la creación de nuevos modelos de negocios.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16610" y="5292348"/>
            <a:ext cx="786509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D617A"/>
                </a:solidFill>
                <a:latin typeface="Montserrat Extra-Bold"/>
              </a:rPr>
              <a:t>Sistema Educativo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56413" y="4621530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3" name="Group 3"/>
          <p:cNvGrpSpPr/>
          <p:nvPr/>
        </p:nvGrpSpPr>
        <p:grpSpPr>
          <a:xfrm>
            <a:off x="8342113" y="7567156"/>
            <a:ext cx="228600" cy="2286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820439" y="4347563"/>
            <a:ext cx="476290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Edad.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20439" y="5104800"/>
            <a:ext cx="47629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Sexo.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20439" y="8979649"/>
            <a:ext cx="47629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Nivel socieconómico.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0439" y="7381419"/>
            <a:ext cx="47629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Ocupación.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289351" y="1605742"/>
            <a:ext cx="3419289" cy="4078892"/>
            <a:chOff x="0" y="0"/>
            <a:chExt cx="4559052" cy="5438522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8820439" y="5819175"/>
            <a:ext cx="476290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Hábitos.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20439" y="8206477"/>
            <a:ext cx="47629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Zona geográfica.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20439" y="6562269"/>
            <a:ext cx="476290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Actitudes.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04661" y="1019175"/>
            <a:ext cx="8878678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¿Cómo empezar?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53654" y="2295669"/>
            <a:ext cx="9980691" cy="213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¡Encontrando una solución a una necesidad!</a:t>
            </a:r>
          </a:p>
          <a:p>
            <a:pPr algn="ctr">
              <a:lnSpc>
                <a:spcPts val="4341"/>
              </a:lnSpc>
            </a:pPr>
            <a:r>
              <a:rPr lang="en-US" sz="2894">
                <a:solidFill>
                  <a:srgbClr val="1D617A"/>
                </a:solidFill>
                <a:latin typeface="Montserrat Semi-Bold"/>
              </a:rPr>
              <a:t>Defina un </a:t>
            </a:r>
            <a:r>
              <a:rPr lang="en-US" sz="2894">
                <a:solidFill>
                  <a:srgbClr val="1D617A"/>
                </a:solidFill>
                <a:latin typeface="Montserrat Semi-Bold Bold"/>
              </a:rPr>
              <a:t>grupo de personas </a:t>
            </a:r>
            <a:r>
              <a:rPr lang="en-US" sz="2894">
                <a:solidFill>
                  <a:srgbClr val="1D617A"/>
                </a:solidFill>
                <a:latin typeface="Montserrat Semi-Bold"/>
              </a:rPr>
              <a:t>con esa necesidad como mercado meta o</a:t>
            </a:r>
            <a:r>
              <a:rPr lang="en-US" sz="2894">
                <a:solidFill>
                  <a:srgbClr val="1D617A"/>
                </a:solidFill>
                <a:latin typeface="Montserrat Semi-Bold Bold"/>
              </a:rPr>
              <a:t> target.</a:t>
            </a:r>
          </a:p>
          <a:p>
            <a:pPr algn="ctr">
              <a:lnSpc>
                <a:spcPts val="4341"/>
              </a:lnSpc>
            </a:pPr>
            <a:endParaRPr lang="en-US" sz="2894">
              <a:solidFill>
                <a:srgbClr val="1D617A"/>
              </a:solidFill>
              <a:latin typeface="Montserrat Semi-Bold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8380213" y="4547588"/>
            <a:ext cx="228600" cy="2286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380213" y="5290538"/>
            <a:ext cx="228600" cy="2286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361163" y="6037570"/>
            <a:ext cx="228600" cy="2286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342113" y="6753580"/>
            <a:ext cx="228600" cy="2286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380213" y="8392215"/>
            <a:ext cx="228600" cy="228600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361163" y="9165387"/>
            <a:ext cx="228600" cy="228600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4499" y="-1048327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4939705"/>
            <a:ext cx="12763900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9099" spc="-545">
                <a:solidFill>
                  <a:srgbClr val="285F74"/>
                </a:solidFill>
                <a:latin typeface="Montserrat Extra-Bold"/>
              </a:rPr>
              <a:t>Responsabilidad Social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702" b="117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557323" y="7088299"/>
            <a:ext cx="5306297" cy="5306297"/>
            <a:chOff x="0" y="0"/>
            <a:chExt cx="7075063" cy="7075063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330039" y="2402277"/>
              <a:ext cx="7735141" cy="2270509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463584" y="1791399"/>
              <a:ext cx="4708827" cy="2270509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b="6478"/>
          <a:stretch>
            <a:fillRect/>
          </a:stretch>
        </p:blipFill>
        <p:spPr>
          <a:xfrm>
            <a:off x="7605179" y="1549776"/>
            <a:ext cx="3077642" cy="28782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46644" y="5022474"/>
            <a:ext cx="9594712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La contribución activa y voluntaria al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mejoramiento social, económico y ambiental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 por parte de las empresas.</a:t>
            </a: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03789" y="3885109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¿Qué es responsabilidad social?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524160" y="2022475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Materias fundamentales de la Responsabilidad Social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994559" y="4850966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17" name="Group 17"/>
          <p:cNvGrpSpPr/>
          <p:nvPr/>
        </p:nvGrpSpPr>
        <p:grpSpPr>
          <a:xfrm>
            <a:off x="3880259" y="7796592"/>
            <a:ext cx="228600" cy="22860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358585" y="4576998"/>
            <a:ext cx="476290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Medio ambiente.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58585" y="5334236"/>
            <a:ext cx="47629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Practicas laborales.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58585" y="9209085"/>
            <a:ext cx="104557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Involucramiento y desarrollo con la comunidad.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58585" y="7610855"/>
            <a:ext cx="673458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Prácticas operacionales justas.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58585" y="6048611"/>
            <a:ext cx="476290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Derechos humanos.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58585" y="8435913"/>
            <a:ext cx="92339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>
                <a:solidFill>
                  <a:srgbClr val="1D617A"/>
                </a:solidFill>
                <a:latin typeface="Montserrat Semi-Bold Bold"/>
              </a:rPr>
              <a:t>Temas relacionados con consumidores.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58585" y="6791705"/>
            <a:ext cx="476290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Gobierno corporativo.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918359" y="4777023"/>
            <a:ext cx="228600" cy="2286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918359" y="5519973"/>
            <a:ext cx="228600" cy="2286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899309" y="6267006"/>
            <a:ext cx="228600" cy="2286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3880259" y="6983016"/>
            <a:ext cx="228600" cy="228600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3918359" y="8621651"/>
            <a:ext cx="228600" cy="228600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3899309" y="9394823"/>
            <a:ext cx="228600" cy="228600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7836451" y="7572820"/>
            <a:ext cx="2769592" cy="2380118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85F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836451" y="2589963"/>
            <a:ext cx="2769592" cy="2380118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85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655497" y="3825979"/>
            <a:ext cx="2769592" cy="2380118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657892" y="6359958"/>
            <a:ext cx="2769592" cy="2380118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0A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054272" y="6382761"/>
            <a:ext cx="2769592" cy="2380118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054272" y="3825979"/>
            <a:ext cx="2769592" cy="2380118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0A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05856" y="4568983"/>
            <a:ext cx="3630781" cy="3627556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999470" y="446838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Dimenciones de la Responsabilidad Social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250520" y="3406881"/>
            <a:ext cx="1941453" cy="92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Económica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 Interna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68341" y="4495161"/>
            <a:ext cx="1941453" cy="92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Económica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 Externa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804645" y="7061117"/>
            <a:ext cx="1268846" cy="92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Social 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Interna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94769" y="8139389"/>
            <a:ext cx="2373573" cy="138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Sociocultural 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y política 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externa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99321" y="7102809"/>
            <a:ext cx="1686735" cy="92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Ecólogica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 Interna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04945" y="4546027"/>
            <a:ext cx="1686735" cy="92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Ecólogica</a:t>
            </a:r>
          </a:p>
          <a:p>
            <a:pPr algn="ctr">
              <a:lnSpc>
                <a:spcPts val="3718"/>
              </a:lnSpc>
            </a:pPr>
            <a:r>
              <a:rPr lang="en-US" sz="2655">
                <a:solidFill>
                  <a:srgbClr val="FFFFFF"/>
                </a:solidFill>
                <a:latin typeface="Montserrat Semi-Bold"/>
              </a:rPr>
              <a:t>Externa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1150" y="-1526258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7604455" y="2053954"/>
            <a:ext cx="8101968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-119">
                <a:solidFill>
                  <a:srgbClr val="285F74"/>
                </a:solidFill>
                <a:latin typeface="Montserrat Extra-Bold"/>
              </a:rPr>
              <a:t>Implementación exitosa de la Responsabilidad Social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84823" y="3477776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-89">
                <a:solidFill>
                  <a:srgbClr val="46B17B"/>
                </a:solidFill>
                <a:latin typeface="Montserrat Extra-Bold"/>
              </a:rPr>
              <a:t>Principios empresariales universales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4106426"/>
            <a:ext cx="9594712" cy="570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Respeto a la dignidad de la persona.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Empleo digno.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Solidaridad.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Contribución al bien común.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Corresponsabilidad.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Confianza.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Ética en los negocios.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Prevención de negocios ilícitos.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Vinculación con la comunidad.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Transparencia.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Honestidad y legalidad.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Justicia y equidad.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Empresarialidad.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Desarrollo social.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4949230"/>
            <a:ext cx="1276390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spc="-540">
                <a:solidFill>
                  <a:srgbClr val="285F74"/>
                </a:solidFill>
                <a:latin typeface="Montserrat Extra-Bold"/>
              </a:rPr>
              <a:t>Naturaleza del Negocio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690378" y="5047710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Antecedentes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32496" y="2463578"/>
            <a:ext cx="6811614" cy="613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Descripción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de la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necesidad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u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oportunidad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a cubrir y la propuesta de solución.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Descripción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del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negocio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a desarrollar.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Factores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de éxito, impacto del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proyecto.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7996" y="2568353"/>
            <a:ext cx="1744500" cy="1742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7996" y="5073693"/>
            <a:ext cx="1744500" cy="1742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7996" y="7125455"/>
            <a:ext cx="1744500" cy="174295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4016726" y="-2539083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2875217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Justificación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40163" y="4322896"/>
            <a:ext cx="11007675" cy="339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Es explicar el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qué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y el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porqué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del desarrollo de la mini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 empresa. </a:t>
            </a:r>
          </a:p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Básicamente es como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contribuirá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el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producto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o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servicio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al beneficio de las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personas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a las cuales va dirigido.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0140" y="1028700"/>
            <a:ext cx="2187719" cy="218577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4492030"/>
            <a:ext cx="1276390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Emprendimiento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712719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712719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1568755" y="4862743"/>
            <a:ext cx="6866600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1D617A"/>
                </a:solidFill>
                <a:latin typeface="Montserrat Semi-Bold"/>
              </a:rPr>
              <a:t>Descripción global de lo que se desea lograr, es la respuesta al problema que se desea resolver y esta íntimamente relacionado con el título </a:t>
            </a:r>
          </a:p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1D617A"/>
                </a:solidFill>
                <a:latin typeface="Montserrat Semi-Bold"/>
              </a:rPr>
              <a:t>del proyecto.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91292" y="4862743"/>
            <a:ext cx="7395025" cy="195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1D617A"/>
                </a:solidFill>
                <a:latin typeface="Montserrat Semi-Bold"/>
              </a:rPr>
              <a:t>Detalla, desglosa y define con mayor precisión el objetivo general, se recomienda que sean dos o </a:t>
            </a:r>
          </a:p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1D617A"/>
                </a:solidFill>
                <a:latin typeface="Montserrat Semi-Bold"/>
              </a:rPr>
              <a:t>tres, en cada proyecto.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7099" y="2033169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Objetivos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211" y="4208265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General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37820" y="410306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Específicos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669" y="3507472"/>
            <a:ext cx="4661318" cy="1208244"/>
            <a:chOff x="0" y="0"/>
            <a:chExt cx="1567861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030669" y="3395006"/>
            <a:ext cx="4427686" cy="1208244"/>
            <a:chOff x="0" y="0"/>
            <a:chExt cx="1489278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9332" y="3282305"/>
            <a:ext cx="1744500" cy="17429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28484" y="1502758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Metas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60240" y="2676410"/>
            <a:ext cx="9304587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A diferencia de los objetivos, las metas deben ser </a:t>
            </a:r>
            <a:r>
              <a:rPr lang="en-US" sz="3000">
                <a:solidFill>
                  <a:srgbClr val="1D617A"/>
                </a:solidFill>
                <a:latin typeface="Montserrat Semi-Bold Bold"/>
              </a:rPr>
              <a:t>más númerosas</a:t>
            </a:r>
            <a:r>
              <a:rPr lang="en-US" sz="3000">
                <a:solidFill>
                  <a:srgbClr val="1D617A"/>
                </a:solidFill>
                <a:latin typeface="Montserrat Semi-Bold"/>
              </a:rPr>
              <a:t> y de muy variada naturaleza, puesto que estas son los pequeños pasos que nos pueden acercar al logro de los objetivos. 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1D617A"/>
              </a:solidFill>
              <a:latin typeface="Montserrat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60240" y="6724089"/>
            <a:ext cx="930458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Deben ser </a:t>
            </a:r>
            <a:r>
              <a:rPr lang="en-US" sz="3000">
                <a:solidFill>
                  <a:srgbClr val="1D617A"/>
                </a:solidFill>
                <a:latin typeface="Montserrat Semi-Bold Bold"/>
              </a:rPr>
              <a:t>redactadas</a:t>
            </a:r>
            <a:r>
              <a:rPr lang="en-US" sz="3000">
                <a:solidFill>
                  <a:srgbClr val="1D617A"/>
                </a:solidFill>
                <a:latin typeface="Montserrat Semi-Bold"/>
              </a:rPr>
              <a:t> como las expresiones numéricas de los </a:t>
            </a:r>
            <a:r>
              <a:rPr lang="en-US" sz="3000">
                <a:solidFill>
                  <a:srgbClr val="1D617A"/>
                </a:solidFill>
                <a:latin typeface="Montserrat Semi-Bold Bold"/>
              </a:rPr>
              <a:t>objetivos.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268669" y="6605692"/>
            <a:ext cx="4661318" cy="1208244"/>
            <a:chOff x="0" y="0"/>
            <a:chExt cx="1567861" cy="406400"/>
          </a:xfrm>
        </p:grpSpPr>
        <p:sp>
          <p:nvSpPr>
            <p:cNvPr id="11" name="Freeform 11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1030669" y="5942853"/>
            <a:ext cx="4427686" cy="1208244"/>
            <a:chOff x="0" y="0"/>
            <a:chExt cx="1489278" cy="406400"/>
          </a:xfrm>
        </p:grpSpPr>
        <p:sp>
          <p:nvSpPr>
            <p:cNvPr id="13" name="Freeform 13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9332" y="6452689"/>
            <a:ext cx="1744500" cy="1742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028484" y="5399777"/>
            <a:ext cx="1223103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 dirty="0" err="1">
                <a:solidFill>
                  <a:srgbClr val="285F74"/>
                </a:solidFill>
                <a:latin typeface="Montserrat Extra-Bold"/>
              </a:rPr>
              <a:t>Tarea</a:t>
            </a:r>
            <a:endParaRPr lang="en-US" sz="7000" spc="-210" dirty="0">
              <a:solidFill>
                <a:srgbClr val="285F74"/>
              </a:solidFill>
              <a:latin typeface="Montserrat Extra-Bold"/>
            </a:endParaRPr>
          </a:p>
          <a:p>
            <a:pPr algn="ctr">
              <a:lnSpc>
                <a:spcPts val="8400"/>
              </a:lnSpc>
            </a:pPr>
            <a:endParaRPr lang="en-US" sz="7000" spc="-210" dirty="0">
              <a:solidFill>
                <a:srgbClr val="285F74"/>
              </a:solidFill>
              <a:latin typeface="Montserrat Extra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45770" y="6587575"/>
            <a:ext cx="11796460" cy="168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Definir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idea de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negocio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.</a:t>
            </a:r>
          </a:p>
          <a:p>
            <a:pPr algn="ctr">
              <a:lnSpc>
                <a:spcPts val="4500"/>
              </a:lnSpc>
            </a:pP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Hacer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curso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Cuentas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Contigo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.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Tiempo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límite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junio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.</a:t>
            </a:r>
          </a:p>
          <a:p>
            <a:pPr algn="ctr">
              <a:lnSpc>
                <a:spcPts val="4500"/>
              </a:lnSpc>
            </a:pPr>
            <a:endParaRPr lang="en-US" sz="3000" dirty="0">
              <a:solidFill>
                <a:srgbClr val="1D617A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98964" y="9220200"/>
            <a:ext cx="629007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Todos los derechos reservados, Junior Achievement Costa Rica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557323" y="7088299"/>
            <a:ext cx="5306297" cy="5306297"/>
            <a:chOff x="0" y="0"/>
            <a:chExt cx="7075063" cy="7075063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330039" y="2402277"/>
              <a:ext cx="7735141" cy="2270509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463584" y="1791399"/>
              <a:ext cx="4708827" cy="2270509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028484" y="237551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¿Qué es emprendimiento?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79887" y="3843337"/>
            <a:ext cx="8928227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Se plantea un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objetivo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 y se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lucha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 para lograrlo con innovación y creatividad.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79887" y="6444635"/>
            <a:ext cx="892822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Descubrimiento y explotación de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oportunidades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 de ganancia.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5724359" y="1859442"/>
            <a:ext cx="9618133" cy="68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Es una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actitud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donde se debe plantear un objetivo y luchar para lograrlo, mediante la innovación y la creatividad.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Descubrimiento y explotación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oportunidades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de ganancia.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Involucra los nexos de dos fenómenos, la presencia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oportunidades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lucrativas e individuos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emprendedores.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146304" y="4160838"/>
            <a:ext cx="10287000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spc="-209">
                <a:solidFill>
                  <a:srgbClr val="285F74"/>
                </a:solidFill>
                <a:latin typeface="Montserrat Extra-Bold"/>
              </a:rPr>
              <a:t>Definición Emprendimiento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79859" y="1964217"/>
            <a:ext cx="1744500" cy="1742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79859" y="4272025"/>
            <a:ext cx="1744500" cy="1742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79859" y="6942106"/>
            <a:ext cx="1744500" cy="1742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246680" y="3257614"/>
            <a:ext cx="6279780" cy="5400611"/>
            <a:chOff x="0" y="0"/>
            <a:chExt cx="6350000" cy="5461000"/>
          </a:xfrm>
        </p:grpSpPr>
        <p:sp>
          <p:nvSpPr>
            <p:cNvPr id="3" name="Freeform 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9418" r="-2229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05048" y="3257614"/>
            <a:ext cx="6236271" cy="5400611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3"/>
              <a:stretch>
                <a:fillRect l="-17585" r="-1231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9047" y="5229917"/>
            <a:ext cx="2434052" cy="14560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4093" y="8553450"/>
            <a:ext cx="2764954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2404D"/>
                </a:solidFill>
                <a:latin typeface="Montserrat Extra-Bold Bold"/>
              </a:rPr>
              <a:t>I D E 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8729" y="2552764"/>
            <a:ext cx="4268910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2404D"/>
                </a:solidFill>
                <a:latin typeface="Montserrat Extra-Bold Bold"/>
              </a:rPr>
              <a:t>P R O Y E C T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28484" y="101917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Y, ¿un emprendedor?</a:t>
            </a:r>
          </a:p>
        </p:txBody>
      </p:sp>
      <p:grpSp>
        <p:nvGrpSpPr>
          <p:cNvPr id="10" name="Group 10"/>
          <p:cNvGrpSpPr/>
          <p:nvPr/>
        </p:nvGrpSpPr>
        <p:grpSpPr>
          <a:xfrm rot="-781180">
            <a:off x="-4454585" y="-1843246"/>
            <a:ext cx="10908612" cy="12919035"/>
            <a:chOff x="0" y="0"/>
            <a:chExt cx="14544816" cy="1722538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703" y="-2355941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5310218" y="1792636"/>
            <a:ext cx="9618133" cy="751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Aquella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persona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que ha convertido una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idea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en un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proyecto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concreto, ya sea una empresa con fines de lucro o una organización social, que esta generando algún tipo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innovación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y empleos.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Persona que emprende mediante acciones arriesgadas sobre una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idea,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con el fin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realizar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algo diferente y lo intenta hasta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conseguirlo.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 Bold"/>
            </a:endParaRPr>
          </a:p>
        </p:txBody>
      </p:sp>
      <p:sp>
        <p:nvSpPr>
          <p:cNvPr id="8" name="TextBox 8"/>
          <p:cNvSpPr txBox="1"/>
          <p:nvPr/>
        </p:nvSpPr>
        <p:spPr>
          <a:xfrm rot="-5400000">
            <a:off x="-2560444" y="4436932"/>
            <a:ext cx="10287000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spc="-209">
                <a:solidFill>
                  <a:srgbClr val="285F74"/>
                </a:solidFill>
                <a:latin typeface="Montserrat Extra-Bold"/>
              </a:rPr>
              <a:t>Definición Emprendedor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5718" y="2717127"/>
            <a:ext cx="1744500" cy="1742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5718" y="6520092"/>
            <a:ext cx="1744500" cy="1742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25182" y="-1725592"/>
            <a:ext cx="11662402" cy="13328610"/>
            <a:chOff x="0" y="0"/>
            <a:chExt cx="15549869" cy="177714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933129" y="7709191"/>
              <a:ext cx="17416127" cy="4574709"/>
              <a:chOff x="0" y="0"/>
              <a:chExt cx="1547184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52178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521784" h="360680">
                    <a:moveTo>
                      <a:pt x="1521784" y="180340"/>
                    </a:moveTo>
                    <a:cubicBezTo>
                      <a:pt x="1521784" y="81280"/>
                      <a:pt x="1441774" y="0"/>
                      <a:pt x="134144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341444" y="360680"/>
                    </a:lnTo>
                    <a:cubicBezTo>
                      <a:pt x="1440503" y="360680"/>
                      <a:pt x="1521783" y="279400"/>
                      <a:pt x="1521783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600577" y="4247980"/>
              <a:ext cx="13910009" cy="4574709"/>
              <a:chOff x="0" y="0"/>
              <a:chExt cx="1235713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21031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10313" h="360680">
                    <a:moveTo>
                      <a:pt x="1210313" y="180340"/>
                    </a:moveTo>
                    <a:cubicBezTo>
                      <a:pt x="1210313" y="81280"/>
                      <a:pt x="1130303" y="0"/>
                      <a:pt x="102997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29973" y="360680"/>
                    </a:lnTo>
                    <a:cubicBezTo>
                      <a:pt x="1129033" y="360680"/>
                      <a:pt x="1210313" y="279400"/>
                      <a:pt x="1210313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1349244" y="-771855"/>
            <a:ext cx="4070029" cy="4835263"/>
            <a:chOff x="0" y="0"/>
            <a:chExt cx="5426705" cy="6447018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117688" y="1689056"/>
              <a:ext cx="5498636" cy="1741287"/>
              <a:chOff x="0" y="0"/>
              <a:chExt cx="128333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25793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57930" h="360680">
                    <a:moveTo>
                      <a:pt x="1257930" y="180340"/>
                    </a:moveTo>
                    <a:cubicBezTo>
                      <a:pt x="1257930" y="81280"/>
                      <a:pt x="1177920" y="0"/>
                      <a:pt x="107759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77590" y="360680"/>
                    </a:lnTo>
                    <a:cubicBezTo>
                      <a:pt x="1176650" y="360680"/>
                      <a:pt x="1257930" y="279400"/>
                      <a:pt x="1257930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18290" y="3188878"/>
              <a:ext cx="5011571" cy="1741287"/>
              <a:chOff x="0" y="0"/>
              <a:chExt cx="1169653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4425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4254" h="360680">
                    <a:moveTo>
                      <a:pt x="1144254" y="180340"/>
                    </a:moveTo>
                    <a:cubicBezTo>
                      <a:pt x="1144254" y="81280"/>
                      <a:pt x="1064243" y="0"/>
                      <a:pt x="96391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63913" y="360680"/>
                    </a:lnTo>
                    <a:cubicBezTo>
                      <a:pt x="1062973" y="360680"/>
                      <a:pt x="1144253" y="279400"/>
                      <a:pt x="114425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2720785" y="1104900"/>
            <a:ext cx="10036040" cy="219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7"/>
              </a:lnSpc>
            </a:pPr>
            <a:r>
              <a:rPr lang="en-US" sz="7789" spc="-233">
                <a:solidFill>
                  <a:srgbClr val="1D617A"/>
                </a:solidFill>
                <a:latin typeface="Montserrat Extra-Bold"/>
              </a:rPr>
              <a:t>Personalidad del Emprendedor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12475" y="3532005"/>
            <a:ext cx="14108353" cy="613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Los empresarios poseen un alto nivel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confianza en sí mismos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y un alto nivel de energía personal.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Presentan la habilidad para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fijar metas, responsabilidades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a largo plazo, competir contra estándares previamente fijados y usar la retroalimentación de la ejecución.</a:t>
            </a:r>
          </a:p>
          <a:p>
            <a:pPr algn="just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Consideran el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fracaso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como una experiencia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aprendizaje.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5484" y="3932615"/>
            <a:ext cx="1006992" cy="1006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5484" y="6151251"/>
            <a:ext cx="1006992" cy="10060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5484" y="8665723"/>
            <a:ext cx="1006992" cy="1006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2691" y="-1392681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929106" y="6156099"/>
            <a:ext cx="4717788" cy="4717788"/>
            <a:chOff x="0" y="0"/>
            <a:chExt cx="6290385" cy="62903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497285" y="2339696"/>
              <a:ext cx="7284955" cy="1610992"/>
              <a:chOff x="0" y="0"/>
              <a:chExt cx="1837753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81235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812353" h="360680">
                    <a:moveTo>
                      <a:pt x="1812353" y="180340"/>
                    </a:moveTo>
                    <a:cubicBezTo>
                      <a:pt x="1812353" y="81280"/>
                      <a:pt x="1732343" y="0"/>
                      <a:pt x="163201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632013" y="360680"/>
                    </a:lnTo>
                    <a:cubicBezTo>
                      <a:pt x="1731073" y="360680"/>
                      <a:pt x="1812353" y="279400"/>
                      <a:pt x="181235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202722" y="2028274"/>
              <a:ext cx="4619852" cy="1610992"/>
              <a:chOff x="0" y="0"/>
              <a:chExt cx="11654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2890355" y="1998957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¿Por qué emprender?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9883" y="3441654"/>
            <a:ext cx="3671375" cy="3671361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9723" r="-40088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64120" y="7417815"/>
            <a:ext cx="4762900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Tener negocio propio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04710" y="7422237"/>
            <a:ext cx="4762900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Generar dinero y mejorar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la calidad de vida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47585" y="7422237"/>
            <a:ext cx="4762900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Contribuir a la economía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interna del país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0704" y="7464147"/>
            <a:ext cx="4762900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 Bold"/>
              </a:rPr>
              <a:t>Generar empleos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250472" y="3441654"/>
            <a:ext cx="3671375" cy="3671361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493348" y="3441654"/>
            <a:ext cx="3671375" cy="3671361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486467" y="3441654"/>
            <a:ext cx="3671375" cy="3671361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4312" r="-15780"/>
              </a:stretch>
            </a:blip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39777" y="1357362"/>
            <a:ext cx="10222304" cy="12106243"/>
            <a:chOff x="0" y="0"/>
            <a:chExt cx="13629739" cy="1614165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395980" y="3397573"/>
              <a:ext cx="11385477" cy="4286894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80411" y="8146499"/>
              <a:ext cx="12264243" cy="4286894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3028484" y="309133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Importancia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259516" y="1853179"/>
            <a:ext cx="5108607" cy="6094090"/>
            <a:chOff x="0" y="0"/>
            <a:chExt cx="6811476" cy="8125454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72332" y="490924"/>
            <a:ext cx="3143337" cy="314333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745761" y="4752818"/>
            <a:ext cx="8796478" cy="408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Estimula el surgimiento de nuevas empresas y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empleos.</a:t>
            </a:r>
          </a:p>
          <a:p>
            <a:pPr algn="ctr">
              <a:lnSpc>
                <a:spcPts val="5400"/>
              </a:lnSpc>
            </a:pPr>
            <a:endParaRPr lang="en-US" sz="3600">
              <a:solidFill>
                <a:srgbClr val="285F74"/>
              </a:solidFill>
              <a:latin typeface="Montserrat Semi-Bold Bold"/>
            </a:endParaRPr>
          </a:p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Posibilita a las personas una manera distinta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desenvolverse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en la sociedad.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722</Words>
  <Application>Microsoft Office PowerPoint</Application>
  <PresentationFormat>Custom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Montserrat Semi-Bold Bold</vt:lpstr>
      <vt:lpstr>Montserrat Semi-Bold</vt:lpstr>
      <vt:lpstr>Calibri</vt:lpstr>
      <vt:lpstr>Montserrat Extra-Bold</vt:lpstr>
      <vt:lpstr>Arial</vt:lpstr>
      <vt:lpstr>Montserrat Extra-Bold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1: Mi empresa Junior</dc:title>
  <cp:lastModifiedBy>Hannia Chinchilla</cp:lastModifiedBy>
  <cp:revision>1</cp:revision>
  <dcterms:created xsi:type="dcterms:W3CDTF">2006-08-16T00:00:00Z</dcterms:created>
  <dcterms:modified xsi:type="dcterms:W3CDTF">2023-03-06T15:27:16Z</dcterms:modified>
  <dc:identifier>DAFYjKv6WIg</dc:identifier>
</cp:coreProperties>
</file>