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Lst>
  <p:sldSz cx="18288000" cy="10287000"/>
  <p:notesSz cx="6858000" cy="9144000"/>
  <p:embeddedFontLst>
    <p:embeddedFont>
      <p:font typeface="Calibri" panose="020F0502020204030204" pitchFamily="34" charset="0"/>
      <p:regular r:id="rId57"/>
      <p:bold r:id="rId58"/>
      <p:italic r:id="rId59"/>
      <p:boldItalic r:id="rId60"/>
    </p:embeddedFont>
    <p:embeddedFont>
      <p:font typeface="Montserrat 1" panose="020B0604020202020204" charset="0"/>
      <p:regular r:id="rId61"/>
    </p:embeddedFont>
    <p:embeddedFont>
      <p:font typeface="Montserrat 2" panose="020B0604020202020204" charset="0"/>
      <p:regular r:id="rId62"/>
    </p:embeddedFont>
    <p:embeddedFont>
      <p:font typeface="Montserrat 3" panose="020B0604020202020204" charset="0"/>
      <p:regular r:id="rId63"/>
    </p:embeddedFont>
    <p:embeddedFont>
      <p:font typeface="Montserrat Extra-Bold" panose="020B0604020202020204" charset="0"/>
      <p:regular r:id="rId64"/>
    </p:embeddedFont>
    <p:embeddedFont>
      <p:font typeface="Montserrat Semi-Bold" panose="020B0604020202020204" charset="0"/>
      <p:regular r:id="rId65"/>
    </p:embeddedFont>
    <p:embeddedFont>
      <p:font typeface="Montserrat Semi-Bold Bold" panose="020B0604020202020204" charset="0"/>
      <p:regular r:id="rId66"/>
    </p:embeddedFont>
    <p:embeddedFont>
      <p:font typeface="Open Sans Extra Bold" panose="020B0604020202020204"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06BCC-F4BF-4A50-BCAE-C9E4958CB6C1}" v="1" dt="2023-03-06T15:33:19.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109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ia Chinchilla" userId="d80d14b5-e9f5-4be1-8561-aaab699fbfed" providerId="ADAL" clId="{77606BCC-F4BF-4A50-BCAE-C9E4958CB6C1}"/>
    <pc:docChg chg="delSld modSld">
      <pc:chgData name="Hannia Chinchilla" userId="d80d14b5-e9f5-4be1-8561-aaab699fbfed" providerId="ADAL" clId="{77606BCC-F4BF-4A50-BCAE-C9E4958CB6C1}" dt="2023-03-06T15:36:03.403" v="383" actId="47"/>
      <pc:docMkLst>
        <pc:docMk/>
      </pc:docMkLst>
      <pc:sldChg chg="modSp mod">
        <pc:chgData name="Hannia Chinchilla" userId="d80d14b5-e9f5-4be1-8561-aaab699fbfed" providerId="ADAL" clId="{77606BCC-F4BF-4A50-BCAE-C9E4958CB6C1}" dt="2023-03-06T15:28:48.618" v="39" actId="20577"/>
        <pc:sldMkLst>
          <pc:docMk/>
          <pc:sldMk cId="0" sldId="256"/>
        </pc:sldMkLst>
        <pc:spChg chg="mod">
          <ac:chgData name="Hannia Chinchilla" userId="d80d14b5-e9f5-4be1-8561-aaab699fbfed" providerId="ADAL" clId="{77606BCC-F4BF-4A50-BCAE-C9E4958CB6C1}" dt="2023-03-06T15:28:48.618" v="39" actId="20577"/>
          <ac:spMkLst>
            <pc:docMk/>
            <pc:sldMk cId="0" sldId="256"/>
            <ac:spMk id="18" creationId="{00000000-0000-0000-0000-000000000000}"/>
          </ac:spMkLst>
        </pc:spChg>
      </pc:sldChg>
      <pc:sldChg chg="modSp mod">
        <pc:chgData name="Hannia Chinchilla" userId="d80d14b5-e9f5-4be1-8561-aaab699fbfed" providerId="ADAL" clId="{77606BCC-F4BF-4A50-BCAE-C9E4958CB6C1}" dt="2023-03-06T15:35:42.130" v="382" actId="122"/>
        <pc:sldMkLst>
          <pc:docMk/>
          <pc:sldMk cId="0" sldId="308"/>
        </pc:sldMkLst>
        <pc:spChg chg="mod">
          <ac:chgData name="Hannia Chinchilla" userId="d80d14b5-e9f5-4be1-8561-aaab699fbfed" providerId="ADAL" clId="{77606BCC-F4BF-4A50-BCAE-C9E4958CB6C1}" dt="2023-03-06T15:32:59.519" v="239" actId="14100"/>
          <ac:spMkLst>
            <pc:docMk/>
            <pc:sldMk cId="0" sldId="308"/>
            <ac:spMk id="20" creationId="{00000000-0000-0000-0000-000000000000}"/>
          </ac:spMkLst>
        </pc:spChg>
        <pc:spChg chg="mod">
          <ac:chgData name="Hannia Chinchilla" userId="d80d14b5-e9f5-4be1-8561-aaab699fbfed" providerId="ADAL" clId="{77606BCC-F4BF-4A50-BCAE-C9E4958CB6C1}" dt="2023-03-06T15:35:42.130" v="382" actId="122"/>
          <ac:spMkLst>
            <pc:docMk/>
            <pc:sldMk cId="0" sldId="308"/>
            <ac:spMk id="22" creationId="{00000000-0000-0000-0000-000000000000}"/>
          </ac:spMkLst>
        </pc:spChg>
      </pc:sldChg>
      <pc:sldChg chg="del">
        <pc:chgData name="Hannia Chinchilla" userId="d80d14b5-e9f5-4be1-8561-aaab699fbfed" providerId="ADAL" clId="{77606BCC-F4BF-4A50-BCAE-C9E4958CB6C1}" dt="2023-03-06T15:36:03.403" v="383" actId="47"/>
        <pc:sldMkLst>
          <pc:docMk/>
          <pc:sldMk cId="0"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06.03.2023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-Construirlas es fácil y barato, ya que tiene que cumplir pocos requisitos jurídicos y no es muy caro construirlas.</a:t>
            </a:r>
          </a:p>
          <a:p>
            <a:r>
              <a:rPr lang="en-US"/>
              <a:t>-Todas las utilidades son para un solo dueño, el mismo tiene que conseguir los fondos para iniciarla y recibe todas las ganancias que genera.</a:t>
            </a:r>
          </a:p>
          <a:p>
            <a:r>
              <a:rPr lang="en-US"/>
              <a:t>-Control directo de la empresa, el dueño de la empresa toma las decisiones del negocio al ser solo y tiene más flexibilidad al cambio.</a:t>
            </a:r>
          </a:p>
          <a:p>
            <a:r>
              <a:rPr lang="en-US"/>
              <a:t>-Poseen más libertad que otras figuras en la sociedad en lo que se refiere a controles gubernamentales.</a:t>
            </a:r>
          </a:p>
          <a:p>
            <a:r>
              <a:rPr lang="en-US"/>
              <a:t>-No pagan impuestos especiales como si lo hacen las sociedades anónimas o las franquicias, sus utilidades son consideradas ingresos personales del dueño, por lo que declara es impuesto sobre la renta.</a:t>
            </a:r>
          </a:p>
          <a:p>
            <a:r>
              <a:rPr lang="en-US"/>
              <a:t>-Facilidad para disolverlas, como no hay copropietarios ni socios, el dueño toma las decisiones, lo que es muy apropiado para probar negocios.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 constituye como una entidad legal, con personalidad independiente de los accionistas.</a:t>
            </a:r>
          </a:p>
          <a:p>
            <a:r>
              <a:rPr lang="en-US"/>
              <a:t>-La responsabilidad de los accionistas se limita a su inversión en la compra de las acciones de la sociedad.</a:t>
            </a:r>
          </a:p>
          <a:p>
            <a:r>
              <a:rPr lang="en-US"/>
              <a:t>-La muerte o incapacidad no determina su disolución, por lo que su continuidad está asegurada.</a:t>
            </a:r>
          </a:p>
          <a:p>
            <a:r>
              <a:rPr lang="en-US"/>
              <a:t>-Su obtención de capital es más fácil ya que esta se puede realizar con la emisión de acciones.</a:t>
            </a:r>
          </a:p>
          <a:p>
            <a:r>
              <a:rPr lang="en-US"/>
              <a:t>-La facilidad con la que se transfieren la propiedad de las acciones hace que sean vendibles fácilmente sin necesidad de trámites legales costosos.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-Los requisitos legales para su constitución son bastantes, mayores a los de las sociedades en nombre colectivo, comandita y responsabilidad limitada.</a:t>
            </a:r>
          </a:p>
          <a:p>
            <a:r>
              <a:rPr lang="en-US"/>
              <a:t>-Las que emiten acciones al público, tienen obligaciones de dar informes de sus operaciones y resultados.</a:t>
            </a:r>
          </a:p>
          <a:p>
            <a:r>
              <a:rPr lang="en-US"/>
              <a:t>-Los impuestos que enfrentan son más altos.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-REGISTRO DE MARCAS: Este proceso se realiza ante el Registro Nacional. El registro de la marca presenta las siguientes ventajas: fabricación, utilización, distribución, venta, importación, otorgamiento de licencias, franquicias, entre otras; asociados a todos los productos respaldados por la misma.</a:t>
            </a:r>
          </a:p>
          <a:p>
            <a:endParaRPr lang="en-US"/>
          </a:p>
          <a:p>
            <a:r>
              <a:rPr lang="en-US"/>
              <a:t>-LICENCIA COMERCIAL: Es la autorización municipal para realizar una actividad económica dentro de su área de acción administrativa e implica un compromiso del empresario de contribuir periódicamente, de acuerdo con sus ganancias, al desarrollo del cantón.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Tributación directa: Es obligación para toda empresa con actividades comerciales, inscribirse ante la Dirección General de Tributación como contribuyente. Las obligaciones más comunes contraídos al estar inscrito en tributación son las siguientes:</a:t>
            </a:r>
          </a:p>
          <a:p>
            <a:r>
              <a:rPr lang="en-US"/>
              <a:t>-Pago de impuesto sobre renta e impuestos al salario</a:t>
            </a:r>
          </a:p>
          <a:p>
            <a:r>
              <a:rPr lang="en-US"/>
              <a:t>-Declaraciones sobre gastos e ingresos.</a:t>
            </a:r>
          </a:p>
          <a:p>
            <a:endParaRPr lang="en-US"/>
          </a:p>
          <a:p>
            <a:r>
              <a:rPr lang="en-US"/>
              <a:t>INS: Se debe tener a todos los miembros de planilla registrados en un seguro de riesgos del trabajador acorde a actividad laboral realizada por cada uno de ellos.</a:t>
            </a:r>
          </a:p>
          <a:p>
            <a:endParaRPr lang="en-US"/>
          </a:p>
          <a:p>
            <a:r>
              <a:rPr lang="en-US"/>
              <a:t>CCSS: Las empresas deben registrar sus empleados ante la CCSS, para que se encuentren asegurados y cuenten con las demás prestaciones de ley (aguinaldos, vacaciones, cesantía, entre otros).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Para poder iniciar las operaciones de cualquier empresa comercial o sin fines de lucro, se necesita contar con permisos emitidos por el Ministerio de Salud y por la Municipalidad que rige la región donde se ubica la empresa.</a:t>
            </a:r>
          </a:p>
          <a:p>
            <a:endParaRPr lang="en-US"/>
          </a:p>
          <a:p>
            <a:r>
              <a:rPr lang="en-US"/>
              <a:t>Permiso de Sanitario de Funcionamiento del Ministerio de Salud</a:t>
            </a:r>
          </a:p>
          <a:p>
            <a:r>
              <a:rPr lang="en-US"/>
              <a:t> </a:t>
            </a:r>
          </a:p>
          <a:p>
            <a:r>
              <a:rPr lang="en-US"/>
              <a:t>En Costa Rica, cualquier tipo de establecimiento comercial, agrícola o industrial necesita cumplir con las disposiciones contempladas en el Reglamento General para el Otorgamiento de Permisos de Funcionamiento; esto por disposición a la Ley General de Salud.</a:t>
            </a:r>
          </a:p>
          <a:p>
            <a:endParaRPr lang="en-US"/>
          </a:p>
          <a:p>
            <a:r>
              <a:rPr lang="en-US"/>
              <a:t>Patente Municipal</a:t>
            </a:r>
          </a:p>
          <a:p>
            <a:r>
              <a:rPr lang="en-US"/>
              <a:t> </a:t>
            </a:r>
          </a:p>
          <a:p>
            <a:r>
              <a:rPr lang="en-US"/>
              <a:t>Para iniciar las actividades comerciales de se necesita la patente municipal. Esta implica el pago de un impuesto durante el tiempo de operación (Código Municipal, Ley No 7794, Artículo 79).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Visión: es una frase concisa que describe las metas de mediano y largo plazo. La Visión es “externa”, orientada al mercado, y debería expresar de una manera colorida y visionaria cómo quiere la organización ser percibida por el mundo en el futuro, debe ser medible en cuanto al tiempo.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Misión:  es una frase concisa, con foco “interno”, de la razón de la existencia de la organización, el propósito básico hacia el que apuntan sus actividades, y los valores que guían las actividades de sus empleados. Responde a las preguntas: ¿Qué?, ¿Por qué? ¿Para quién? ¿Cómo?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-El dueño tiene responsabilidad ilimitada ante la ley, por lo que el dueño y la empresa son el mismo, por lo que, si las deudas que contraiga la empresa son mayores al valor de la misma, se pueden hacer efectivas por medio del patrimonio personal.</a:t>
            </a:r>
          </a:p>
          <a:p>
            <a:r>
              <a:rPr lang="en-US"/>
              <a:t>-Dificultan la obtención de capital, ya que son muy riesgosas, por lo que por lo general los dueños tienen que hacer uso de sus fondos personales para financiarlas.</a:t>
            </a:r>
          </a:p>
          <a:p>
            <a:r>
              <a:rPr lang="en-US"/>
              <a:t>-El dueño puede tener poca experiencia administrativa, por lo que su éxito o fracaso de pende mucho de la habilidad del dueño.</a:t>
            </a:r>
          </a:p>
          <a:p>
            <a:r>
              <a:rPr lang="en-US"/>
              <a:t>-Dificultan el encontrar empleados calificados ya que el salario que pueden ofrecer no es tan alto como en otras empresas, aparte su oportunidad de crecer va depender que tan rápido crezca el negocio.</a:t>
            </a:r>
          </a:p>
          <a:p>
            <a:r>
              <a:rPr lang="en-US"/>
              <a:t>-Requiere invertir mucho tiempo personal, el dueño debe hacer grandes sacrificios personales, ya que tiene que dedicarle mucho tiempo a la empresa.</a:t>
            </a:r>
          </a:p>
          <a:p>
            <a:r>
              <a:rPr lang="en-US"/>
              <a:t>-Su ciclo de vida es imprevisible ya que su continuación depende del dueño, su interés o salud personal.</a:t>
            </a:r>
          </a:p>
          <a:p>
            <a:r>
              <a:rPr lang="en-US"/>
              <a:t>-El dueño es el único responsable de las pérdidas.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-Facilidad de reunión de capital con la ayuda de sus socios.</a:t>
            </a:r>
          </a:p>
          <a:p>
            <a:r>
              <a:rPr lang="en-US"/>
              <a:t>-Diversificación de la labores de la administración de la empresa, cada socio ayudara para que esta funcione de la mejor manera, desde el área de su experiencia profesional.</a:t>
            </a:r>
          </a:p>
          <a:p>
            <a:r>
              <a:rPr lang="en-US"/>
              <a:t>-Posee menos regulaciones que una sociedad anónima.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-Pueden haber diferencias entre los intereses de los socios</a:t>
            </a:r>
          </a:p>
          <a:p>
            <a:r>
              <a:rPr lang="en-US"/>
              <a:t>-Responsabilidad ilimitada, en caso de no poderle hacer frente a sus obligaciones, los acreedores puede hacer efectivo el pago por medio de los bienes de los socios.</a:t>
            </a:r>
          </a:p>
          <a:p>
            <a:r>
              <a:rPr lang="en-US"/>
              <a:t>-La muerte de un socio produce su disolución inmediata, también se podría dar por una incapacidad o demencia de uno de sus socios, pero esto se puede prevenir acordando en un acuerdo en que los demás socios puedan adquirir la responsabilidad del afectado.</a:t>
            </a:r>
          </a:p>
          <a:p>
            <a:r>
              <a:rPr lang="en-US"/>
              <a:t>-Pueden tener problemas al tratar de liquidar la empresa, si hay diferencias entre los socios, sino se especificó en la escritura de la misma, ya que puede haber diferencia en la repartición de activos.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 que se junten personas con diferentes tipos de talentos y especializaciones, lo que permite competir de una mejor manera.</a:t>
            </a:r>
          </a:p>
          <a:p>
            <a:r>
              <a:rPr lang="en-US"/>
              <a:t>-Es relativamente simple ya que cada socio sabe que el éxito de la misma depende en mucho del aporte que haga cada uno para que este progrese.</a:t>
            </a:r>
          </a:p>
          <a:p>
            <a:r>
              <a:rPr lang="en-US"/>
              <a:t>-Cada socio se podrá dedicar aquella área en donde es su fuerte, además que la administración de la misma puede ser compartido.</a:t>
            </a:r>
          </a:p>
          <a:p>
            <a:r>
              <a:rPr lang="en-US"/>
              <a:t>-Posee menos regulaciones que una sociedad anónima.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 de responsabilidad ilimitada, teniendo en caso de responder a los acreedores de la sociedad con los recursos personales de los socios, por lo menos de uno.</a:t>
            </a:r>
          </a:p>
          <a:p>
            <a:r>
              <a:rPr lang="en-US"/>
              <a:t>-La muerte de un socio produce la disolución de esta.</a:t>
            </a:r>
          </a:p>
          <a:p>
            <a:r>
              <a:rPr lang="en-US"/>
              <a:t>-Dificultad de mantener buenas relaciones entre los socios y ecuanimidad de sus intereses.</a:t>
            </a:r>
          </a:p>
          <a:p>
            <a:r>
              <a:rPr lang="en-US"/>
              <a:t>-Cada socio es responsable por los actos de cada uno de los socios a menos que en la escritura se haya especificado una forma detallada la manera de liquidar la sociedad, pueden presentarse problemas a la hora de su disolución.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-Ideal para la formación de la pequeña y mediana empresa.</a:t>
            </a:r>
          </a:p>
          <a:p>
            <a:r>
              <a:rPr lang="en-US"/>
              <a:t>-Menor cantidad de trámites que las sociedades anónimas.</a:t>
            </a:r>
          </a:p>
          <a:p>
            <a:r>
              <a:rPr lang="en-US"/>
              <a:t>-Los socios que constituyen la sociedad tiene el poder sobre el control de ella y restringen la posibilidad de entrada de nuevos socios.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-Dificultad de captación de capital.</a:t>
            </a:r>
          </a:p>
          <a:p>
            <a:r>
              <a:rPr lang="en-US"/>
              <a:t>-Debe contar con la unanimidad de los socios para adoptar decisiones relativas a diversas materias.</a:t>
            </a:r>
          </a:p>
          <a:p>
            <a:r>
              <a:rPr lang="en-US"/>
              <a:t>-Los socios no pueden transferir su participación en la sociedad sin el consentimiento de los demás socios, ya que requiere una modificación a los estatutos de la sociedad.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5.pn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7.sv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6.sv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talleresjacr@gmail.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984098" y="5143500"/>
            <a:ext cx="6126160" cy="7255193"/>
            <a:chOff x="0" y="0"/>
            <a:chExt cx="8168214" cy="9673590"/>
          </a:xfrm>
        </p:grpSpPr>
        <p:grpSp>
          <p:nvGrpSpPr>
            <p:cNvPr id="3" name="Group 3"/>
            <p:cNvGrpSpPr/>
            <p:nvPr/>
          </p:nvGrpSpPr>
          <p:grpSpPr>
            <a:xfrm rot="-2700000">
              <a:off x="1435895" y="2036143"/>
              <a:ext cx="6823242" cy="2569108"/>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solidFill>
            </p:spPr>
          </p:sp>
        </p:grpSp>
        <p:grpSp>
          <p:nvGrpSpPr>
            <p:cNvPr id="5" name="Group 5"/>
            <p:cNvGrpSpPr/>
            <p:nvPr/>
          </p:nvGrpSpPr>
          <p:grpSpPr>
            <a:xfrm rot="-2700000">
              <a:off x="-168048" y="4882144"/>
              <a:ext cx="7349881" cy="2569108"/>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solidFill>
            </p:spPr>
          </p:sp>
        </p:grpSp>
      </p:grpSp>
      <p:grpSp>
        <p:nvGrpSpPr>
          <p:cNvPr id="7" name="Group 7"/>
          <p:cNvGrpSpPr/>
          <p:nvPr/>
        </p:nvGrpSpPr>
        <p:grpSpPr>
          <a:xfrm>
            <a:off x="10457864" y="-828949"/>
            <a:ext cx="3426960" cy="4265666"/>
            <a:chOff x="0" y="0"/>
            <a:chExt cx="4569280" cy="5687554"/>
          </a:xfrm>
        </p:grpSpPr>
        <p:grpSp>
          <p:nvGrpSpPr>
            <p:cNvPr id="8" name="Group 8"/>
            <p:cNvGrpSpPr/>
            <p:nvPr/>
          </p:nvGrpSpPr>
          <p:grpSpPr>
            <a:xfrm rot="-2700000">
              <a:off x="27432" y="2577082"/>
              <a:ext cx="4305215" cy="1860867"/>
              <a:chOff x="0" y="0"/>
              <a:chExt cx="940228" cy="406400"/>
            </a:xfrm>
          </p:grpSpPr>
          <p:sp>
            <p:nvSpPr>
              <p:cNvPr id="9" name="Freeform 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00A0AF"/>
              </a:solidFill>
            </p:spPr>
          </p:sp>
        </p:grpSp>
        <p:grpSp>
          <p:nvGrpSpPr>
            <p:cNvPr id="10" name="Group 10"/>
            <p:cNvGrpSpPr/>
            <p:nvPr/>
          </p:nvGrpSpPr>
          <p:grpSpPr>
            <a:xfrm rot="-2700000">
              <a:off x="528051" y="1128897"/>
              <a:ext cx="3963799" cy="1860867"/>
              <a:chOff x="0" y="0"/>
              <a:chExt cx="865665" cy="406400"/>
            </a:xfrm>
          </p:grpSpPr>
          <p:sp>
            <p:nvSpPr>
              <p:cNvPr id="11" name="Freeform 11"/>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285F74"/>
              </a:solidFill>
            </p:spPr>
          </p:sp>
        </p:grpSp>
      </p:grpSp>
      <p:grpSp>
        <p:nvGrpSpPr>
          <p:cNvPr id="12" name="Group 12"/>
          <p:cNvGrpSpPr/>
          <p:nvPr/>
        </p:nvGrpSpPr>
        <p:grpSpPr>
          <a:xfrm>
            <a:off x="-3375324" y="-4148455"/>
            <a:ext cx="10908612" cy="12919035"/>
            <a:chOff x="0" y="0"/>
            <a:chExt cx="14544816" cy="17225380"/>
          </a:xfrm>
        </p:grpSpPr>
        <p:grpSp>
          <p:nvGrpSpPr>
            <p:cNvPr id="13" name="Group 13"/>
            <p:cNvGrpSpPr/>
            <p:nvPr/>
          </p:nvGrpSpPr>
          <p:grpSpPr>
            <a:xfrm rot="-2700000">
              <a:off x="2556842" y="3625680"/>
              <a:ext cx="12149878" cy="4574709"/>
              <a:chOff x="0" y="0"/>
              <a:chExt cx="1079350" cy="406400"/>
            </a:xfrm>
          </p:grpSpPr>
          <p:sp>
            <p:nvSpPr>
              <p:cNvPr id="14" name="Freeform 1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5" name="Group 15"/>
            <p:cNvGrpSpPr/>
            <p:nvPr/>
          </p:nvGrpSpPr>
          <p:grpSpPr>
            <a:xfrm rot="-2700000">
              <a:off x="-299237" y="8693441"/>
              <a:ext cx="13087643" cy="4574709"/>
              <a:chOff x="0" y="0"/>
              <a:chExt cx="1162657" cy="406400"/>
            </a:xfrm>
          </p:grpSpPr>
          <p:sp>
            <p:nvSpPr>
              <p:cNvPr id="16" name="Freeform 1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7" name="Picture 17"/>
          <p:cNvPicPr>
            <a:picLocks noChangeAspect="1"/>
          </p:cNvPicPr>
          <p:nvPr/>
        </p:nvPicPr>
        <p:blipFill>
          <a:blip r:embed="rId2"/>
          <a:srcRect/>
          <a:stretch>
            <a:fillRect/>
          </a:stretch>
        </p:blipFill>
        <p:spPr>
          <a:xfrm>
            <a:off x="-2909051" y="-1358425"/>
            <a:ext cx="13053241" cy="7338975"/>
          </a:xfrm>
          <a:prstGeom prst="rect">
            <a:avLst/>
          </a:prstGeom>
        </p:spPr>
      </p:pic>
      <p:sp>
        <p:nvSpPr>
          <p:cNvPr id="18" name="TextBox 18"/>
          <p:cNvSpPr txBox="1"/>
          <p:nvPr/>
        </p:nvSpPr>
        <p:spPr>
          <a:xfrm>
            <a:off x="3217109" y="3570446"/>
            <a:ext cx="14481511" cy="3789627"/>
          </a:xfrm>
          <a:prstGeom prst="rect">
            <a:avLst/>
          </a:prstGeom>
        </p:spPr>
        <p:txBody>
          <a:bodyPr lIns="0" tIns="0" rIns="0" bIns="0" rtlCol="0" anchor="t">
            <a:spAutoFit/>
          </a:bodyPr>
          <a:lstStyle/>
          <a:p>
            <a:pPr algn="r">
              <a:lnSpc>
                <a:spcPts val="9960"/>
              </a:lnSpc>
            </a:pPr>
            <a:endParaRPr dirty="0"/>
          </a:p>
          <a:p>
            <a:pPr algn="r">
              <a:lnSpc>
                <a:spcPts val="9960"/>
              </a:lnSpc>
            </a:pPr>
            <a:r>
              <a:rPr lang="en-US" sz="8300" spc="-498" dirty="0" err="1">
                <a:solidFill>
                  <a:srgbClr val="285F74"/>
                </a:solidFill>
                <a:latin typeface="Montserrat Extra-Bold"/>
              </a:rPr>
              <a:t>Sesión</a:t>
            </a:r>
            <a:r>
              <a:rPr lang="en-US" sz="8300" spc="-498" dirty="0">
                <a:solidFill>
                  <a:srgbClr val="285F74"/>
                </a:solidFill>
                <a:latin typeface="Montserrat Extra-Bold"/>
              </a:rPr>
              <a:t> 2: </a:t>
            </a:r>
          </a:p>
          <a:p>
            <a:pPr algn="r">
              <a:lnSpc>
                <a:spcPts val="9960"/>
              </a:lnSpc>
            </a:pPr>
            <a:r>
              <a:rPr lang="en-US" sz="8300" spc="-498" dirty="0">
                <a:solidFill>
                  <a:srgbClr val="285F74"/>
                </a:solidFill>
                <a:latin typeface="Montserrat Extra-Bold"/>
              </a:rPr>
              <a:t>Mi </a:t>
            </a:r>
            <a:r>
              <a:rPr lang="en-US" sz="8300" spc="-498" dirty="0" err="1">
                <a:solidFill>
                  <a:srgbClr val="285F74"/>
                </a:solidFill>
                <a:latin typeface="Montserrat Extra-Bold"/>
              </a:rPr>
              <a:t>equipo</a:t>
            </a:r>
            <a:r>
              <a:rPr lang="en-US" sz="8300" spc="-498" dirty="0">
                <a:solidFill>
                  <a:srgbClr val="285F74"/>
                </a:solidFill>
                <a:latin typeface="Montserrat Extra-Bold"/>
              </a:rPr>
              <a:t> de </a:t>
            </a:r>
            <a:r>
              <a:rPr lang="en-US" sz="8300" spc="-498" dirty="0" err="1">
                <a:solidFill>
                  <a:srgbClr val="285F74"/>
                </a:solidFill>
                <a:latin typeface="Montserrat Extra-Bold"/>
              </a:rPr>
              <a:t>Trabajo</a:t>
            </a:r>
            <a:endParaRPr lang="en-US" sz="8300" spc="-498" dirty="0">
              <a:solidFill>
                <a:srgbClr val="285F74"/>
              </a:solidFill>
              <a:latin typeface="Montserrat Extra-Bold"/>
            </a:endParaRPr>
          </a:p>
        </p:txBody>
      </p:sp>
      <p:pic>
        <p:nvPicPr>
          <p:cNvPr id="19" name="Picture 19"/>
          <p:cNvPicPr>
            <a:picLocks noChangeAspect="1"/>
          </p:cNvPicPr>
          <p:nvPr/>
        </p:nvPicPr>
        <p:blipFill>
          <a:blip r:embed="rId3">
            <a:alphaModFix amt="80000"/>
          </a:blip>
          <a:srcRect/>
          <a:stretch>
            <a:fillRect/>
          </a:stretch>
        </p:blipFill>
        <p:spPr>
          <a:xfrm>
            <a:off x="13206309" y="1303884"/>
            <a:ext cx="4797684" cy="1471753"/>
          </a:xfrm>
          <a:prstGeom prst="rect">
            <a:avLst/>
          </a:prstGeom>
        </p:spPr>
      </p:pic>
      <p:pic>
        <p:nvPicPr>
          <p:cNvPr id="20" name="Picture 20"/>
          <p:cNvPicPr>
            <a:picLocks noChangeAspect="1"/>
          </p:cNvPicPr>
          <p:nvPr/>
        </p:nvPicPr>
        <p:blipFill>
          <a:blip r:embed="rId4">
            <a:alphaModFix amt="32999"/>
          </a:blip>
          <a:srcRect/>
          <a:stretch>
            <a:fillRect/>
          </a:stretch>
        </p:blipFill>
        <p:spPr>
          <a:xfrm>
            <a:off x="5761112" y="1028700"/>
            <a:ext cx="5468955" cy="54689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893371" y="1183991"/>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Ventajas</a:t>
            </a:r>
          </a:p>
        </p:txBody>
      </p:sp>
      <p:sp>
        <p:nvSpPr>
          <p:cNvPr id="16" name="TextBox 16"/>
          <p:cNvSpPr txBox="1"/>
          <p:nvPr/>
        </p:nvSpPr>
        <p:spPr>
          <a:xfrm>
            <a:off x="4089702" y="3317557"/>
            <a:ext cx="9355204" cy="6566535"/>
          </a:xfrm>
          <a:prstGeom prst="rect">
            <a:avLst/>
          </a:prstGeom>
        </p:spPr>
        <p:txBody>
          <a:bodyPr lIns="0" tIns="0" rIns="0" bIns="0" rtlCol="0" anchor="t">
            <a:spAutoFit/>
          </a:bodyPr>
          <a:lstStyle/>
          <a:p>
            <a:pPr algn="just">
              <a:lnSpc>
                <a:spcPts val="5849"/>
              </a:lnSpc>
            </a:pPr>
            <a:r>
              <a:rPr lang="en-US" sz="3899">
                <a:solidFill>
                  <a:srgbClr val="285F74"/>
                </a:solidFill>
                <a:latin typeface="Montserrat Semi-Bold Bold"/>
              </a:rPr>
              <a:t>Facilidad de reunión de capital por ayuda de socios</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Diversificación de labores de administración</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Menos regulaciones que una sociedad anónima</a:t>
            </a:r>
          </a:p>
          <a:p>
            <a:pPr algn="just">
              <a:lnSpc>
                <a:spcPts val="5849"/>
              </a:lnSpc>
            </a:pPr>
            <a:endParaRPr lang="en-US" sz="38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02700"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5722108"/>
            <a:ext cx="775150" cy="775150"/>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3667664"/>
            <a:ext cx="775150" cy="775150"/>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7906958"/>
            <a:ext cx="775150" cy="775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45809" y="-233067"/>
            <a:ext cx="15455009" cy="107124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462351" y="1390589"/>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Desventajas</a:t>
            </a:r>
          </a:p>
        </p:txBody>
      </p:sp>
      <p:sp>
        <p:nvSpPr>
          <p:cNvPr id="16" name="TextBox 16"/>
          <p:cNvSpPr txBox="1"/>
          <p:nvPr/>
        </p:nvSpPr>
        <p:spPr>
          <a:xfrm>
            <a:off x="4220102" y="3191610"/>
            <a:ext cx="9355204" cy="7674611"/>
          </a:xfrm>
          <a:prstGeom prst="rect">
            <a:avLst/>
          </a:prstGeom>
        </p:spPr>
        <p:txBody>
          <a:bodyPr lIns="0" tIns="0" rIns="0" bIns="0" rtlCol="0" anchor="t">
            <a:spAutoFit/>
          </a:bodyPr>
          <a:lstStyle/>
          <a:p>
            <a:pPr algn="just">
              <a:lnSpc>
                <a:spcPts val="5999"/>
              </a:lnSpc>
            </a:pPr>
            <a:r>
              <a:rPr lang="en-US" sz="3999">
                <a:solidFill>
                  <a:srgbClr val="285F74"/>
                </a:solidFill>
                <a:latin typeface="Montserrat Semi-Bold Bold"/>
              </a:rPr>
              <a:t>Diferentes intereses entre socios</a:t>
            </a:r>
          </a:p>
          <a:p>
            <a:pPr algn="just">
              <a:lnSpc>
                <a:spcPts val="5999"/>
              </a:lnSpc>
            </a:pPr>
            <a:endParaRPr lang="en-US" sz="3999">
              <a:solidFill>
                <a:srgbClr val="285F74"/>
              </a:solidFill>
              <a:latin typeface="Montserrat Semi-Bold Bold"/>
            </a:endParaRPr>
          </a:p>
          <a:p>
            <a:pPr algn="just">
              <a:lnSpc>
                <a:spcPts val="5999"/>
              </a:lnSpc>
            </a:pPr>
            <a:r>
              <a:rPr lang="en-US" sz="3999">
                <a:solidFill>
                  <a:srgbClr val="285F74"/>
                </a:solidFill>
                <a:latin typeface="Montserrat Semi-Bold Bold"/>
              </a:rPr>
              <a:t>Responsabilidad ilimitada</a:t>
            </a:r>
          </a:p>
          <a:p>
            <a:pPr algn="just">
              <a:lnSpc>
                <a:spcPts val="5999"/>
              </a:lnSpc>
            </a:pPr>
            <a:endParaRPr lang="en-US" sz="3999">
              <a:solidFill>
                <a:srgbClr val="285F74"/>
              </a:solidFill>
              <a:latin typeface="Montserrat Semi-Bold Bold"/>
            </a:endParaRPr>
          </a:p>
          <a:p>
            <a:pPr algn="just">
              <a:lnSpc>
                <a:spcPts val="5999"/>
              </a:lnSpc>
            </a:pPr>
            <a:r>
              <a:rPr lang="en-US" sz="3999">
                <a:solidFill>
                  <a:srgbClr val="285F74"/>
                </a:solidFill>
                <a:latin typeface="Montserrat Semi-Bold Bold"/>
              </a:rPr>
              <a:t>La muerte de un socio produce sudisolución inmediata</a:t>
            </a:r>
          </a:p>
          <a:p>
            <a:pPr algn="just">
              <a:lnSpc>
                <a:spcPts val="5999"/>
              </a:lnSpc>
            </a:pPr>
            <a:endParaRPr lang="en-US" sz="3999">
              <a:solidFill>
                <a:srgbClr val="285F74"/>
              </a:solidFill>
              <a:latin typeface="Montserrat Semi-Bold Bold"/>
            </a:endParaRPr>
          </a:p>
          <a:p>
            <a:pPr algn="just">
              <a:lnSpc>
                <a:spcPts val="5999"/>
              </a:lnSpc>
            </a:pPr>
            <a:r>
              <a:rPr lang="en-US" sz="3999">
                <a:solidFill>
                  <a:srgbClr val="285F74"/>
                </a:solidFill>
                <a:latin typeface="Montserrat Semi-Bold Bold"/>
              </a:rPr>
              <a:t>Dificultades al liquidar</a:t>
            </a:r>
          </a:p>
          <a:p>
            <a:pPr algn="just">
              <a:lnSpc>
                <a:spcPts val="5999"/>
              </a:lnSpc>
            </a:pPr>
            <a:endParaRPr lang="en-US" sz="3999">
              <a:solidFill>
                <a:srgbClr val="285F74"/>
              </a:solidFill>
              <a:latin typeface="Montserrat Semi-Bold Bold"/>
            </a:endParaRPr>
          </a:p>
          <a:p>
            <a:pPr algn="just">
              <a:lnSpc>
                <a:spcPts val="9039"/>
              </a:lnSpc>
            </a:pPr>
            <a:endParaRPr lang="en-US" sz="39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90126"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3296385"/>
            <a:ext cx="767097" cy="767097"/>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4759952"/>
            <a:ext cx="767097" cy="767097"/>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6355723"/>
            <a:ext cx="767097" cy="767097"/>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8491203"/>
            <a:ext cx="767097" cy="7670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52420"/>
            <a:ext cx="15975611" cy="111701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193738" y="-931767"/>
            <a:ext cx="3955788" cy="4663763"/>
            <a:chOff x="0" y="0"/>
            <a:chExt cx="5274385" cy="6218350"/>
          </a:xfrm>
        </p:grpSpPr>
        <p:grpSp>
          <p:nvGrpSpPr>
            <p:cNvPr id="8" name="Group 8"/>
            <p:cNvGrpSpPr/>
            <p:nvPr/>
          </p:nvGrpSpPr>
          <p:grpSpPr>
            <a:xfrm rot="-2700000">
              <a:off x="-81642" y="1746690"/>
              <a:ext cx="5607681" cy="1610992"/>
              <a:chOff x="0" y="0"/>
              <a:chExt cx="1414632" cy="406400"/>
            </a:xfrm>
          </p:grpSpPr>
          <p:sp>
            <p:nvSpPr>
              <p:cNvPr id="9" name="Freeform 9"/>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0" name="Group 10"/>
            <p:cNvGrpSpPr/>
            <p:nvPr/>
          </p:nvGrpSpPr>
          <p:grpSpPr>
            <a:xfrm rot="-2700000">
              <a:off x="-97486" y="3232862"/>
              <a:ext cx="4554957" cy="1610992"/>
              <a:chOff x="0" y="0"/>
              <a:chExt cx="1149065" cy="406400"/>
            </a:xfrm>
          </p:grpSpPr>
          <p:sp>
            <p:nvSpPr>
              <p:cNvPr id="11" name="Freeform 11"/>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2" name="Picture 12"/>
          <p:cNvPicPr>
            <a:picLocks noChangeAspect="1"/>
          </p:cNvPicPr>
          <p:nvPr/>
        </p:nvPicPr>
        <p:blipFill>
          <a:blip r:embed="rId3">
            <a:alphaModFix amt="7999"/>
          </a:blip>
          <a:srcRect l="13605" t="4314" r="38253" b="4725"/>
          <a:stretch>
            <a:fillRect/>
          </a:stretch>
        </p:blipFill>
        <p:spPr>
          <a:xfrm>
            <a:off x="3752223" y="-220149"/>
            <a:ext cx="10783555" cy="11460783"/>
          </a:xfrm>
          <a:prstGeom prst="rect">
            <a:avLst/>
          </a:prstGeom>
        </p:spPr>
      </p:pic>
      <p:sp>
        <p:nvSpPr>
          <p:cNvPr id="13" name="TextBox 13"/>
          <p:cNvSpPr txBox="1"/>
          <p:nvPr/>
        </p:nvSpPr>
        <p:spPr>
          <a:xfrm>
            <a:off x="4013950" y="3739750"/>
            <a:ext cx="10204459" cy="6661110"/>
          </a:xfrm>
          <a:prstGeom prst="rect">
            <a:avLst/>
          </a:prstGeom>
        </p:spPr>
        <p:txBody>
          <a:bodyPr lIns="0" tIns="0" rIns="0" bIns="0" rtlCol="0" anchor="t">
            <a:spAutoFit/>
          </a:bodyPr>
          <a:lstStyle/>
          <a:p>
            <a:pPr algn="just">
              <a:lnSpc>
                <a:spcPts val="6626"/>
              </a:lnSpc>
            </a:pPr>
            <a:r>
              <a:rPr lang="en-US" sz="4417">
                <a:solidFill>
                  <a:srgbClr val="28708B"/>
                </a:solidFill>
                <a:latin typeface="Montserrat Semi-Bold"/>
              </a:rPr>
              <a:t>Aquella formada por socios comanditados o gestores a quienes les </a:t>
            </a:r>
            <a:r>
              <a:rPr lang="en-US" sz="4417">
                <a:solidFill>
                  <a:srgbClr val="28708B"/>
                </a:solidFill>
                <a:latin typeface="Montserrat Semi-Bold Bold"/>
              </a:rPr>
              <a:t>corresponde la representación y administración</a:t>
            </a:r>
            <a:r>
              <a:rPr lang="en-US" sz="4417">
                <a:solidFill>
                  <a:srgbClr val="28708B"/>
                </a:solidFill>
                <a:latin typeface="Montserrat Semi-Bold"/>
              </a:rPr>
              <a:t>, y por socios comanditarios</a:t>
            </a:r>
          </a:p>
          <a:p>
            <a:pPr algn="just">
              <a:lnSpc>
                <a:spcPts val="6626"/>
              </a:lnSpc>
            </a:pPr>
            <a:endParaRPr lang="en-US" sz="4417">
              <a:solidFill>
                <a:srgbClr val="28708B"/>
              </a:solidFill>
              <a:latin typeface="Montserrat Semi-Bold"/>
            </a:endParaRPr>
          </a:p>
          <a:p>
            <a:pPr algn="just">
              <a:lnSpc>
                <a:spcPts val="6626"/>
              </a:lnSpc>
            </a:pPr>
            <a:endParaRPr lang="en-US" sz="4417">
              <a:solidFill>
                <a:srgbClr val="28708B"/>
              </a:solidFill>
              <a:latin typeface="Montserrat Semi-Bold"/>
            </a:endParaRPr>
          </a:p>
          <a:p>
            <a:pPr algn="just">
              <a:lnSpc>
                <a:spcPts val="6626"/>
              </a:lnSpc>
            </a:pPr>
            <a:endParaRPr lang="en-US" sz="4417">
              <a:solidFill>
                <a:srgbClr val="28708B"/>
              </a:solidFill>
              <a:latin typeface="Montserrat Semi-Bold"/>
            </a:endParaRPr>
          </a:p>
        </p:txBody>
      </p:sp>
      <p:pic>
        <p:nvPicPr>
          <p:cNvPr id="14" name="Picture 14"/>
          <p:cNvPicPr>
            <a:picLocks noChangeAspect="1"/>
          </p:cNvPicPr>
          <p:nvPr/>
        </p:nvPicPr>
        <p:blipFill>
          <a:blip r:embed="rId4"/>
          <a:srcRect/>
          <a:stretch>
            <a:fillRect/>
          </a:stretch>
        </p:blipFill>
        <p:spPr>
          <a:xfrm>
            <a:off x="-3587081" y="5143500"/>
            <a:ext cx="11348727" cy="6380639"/>
          </a:xfrm>
          <a:prstGeom prst="rect">
            <a:avLst/>
          </a:prstGeom>
        </p:spPr>
      </p:pic>
      <p:grpSp>
        <p:nvGrpSpPr>
          <p:cNvPr id="15" name="Group 15"/>
          <p:cNvGrpSpPr/>
          <p:nvPr/>
        </p:nvGrpSpPr>
        <p:grpSpPr>
          <a:xfrm>
            <a:off x="10224423" y="1028700"/>
            <a:ext cx="12763900" cy="2006600"/>
            <a:chOff x="0" y="0"/>
            <a:chExt cx="17018533" cy="2675467"/>
          </a:xfrm>
        </p:grpSpPr>
        <p:sp>
          <p:nvSpPr>
            <p:cNvPr id="16" name="TextBox 16"/>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17" name="TextBox 17"/>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sp>
        <p:nvSpPr>
          <p:cNvPr id="18" name="TextBox 18"/>
          <p:cNvSpPr txBox="1"/>
          <p:nvPr/>
        </p:nvSpPr>
        <p:spPr>
          <a:xfrm>
            <a:off x="8709601" y="323789"/>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Tipos de sociedades</a:t>
            </a:r>
          </a:p>
        </p:txBody>
      </p:sp>
      <p:sp>
        <p:nvSpPr>
          <p:cNvPr id="19" name="TextBox 19"/>
          <p:cNvSpPr txBox="1"/>
          <p:nvPr/>
        </p:nvSpPr>
        <p:spPr>
          <a:xfrm>
            <a:off x="3399711" y="2185785"/>
            <a:ext cx="10619780" cy="895235"/>
          </a:xfrm>
          <a:prstGeom prst="rect">
            <a:avLst/>
          </a:prstGeom>
        </p:spPr>
        <p:txBody>
          <a:bodyPr lIns="0" tIns="0" rIns="0" bIns="0" rtlCol="0" anchor="t">
            <a:spAutoFit/>
          </a:bodyPr>
          <a:lstStyle/>
          <a:p>
            <a:pPr algn="ctr">
              <a:lnSpc>
                <a:spcPts val="7356"/>
              </a:lnSpc>
            </a:pPr>
            <a:r>
              <a:rPr lang="en-US" sz="5254">
                <a:solidFill>
                  <a:srgbClr val="28708B"/>
                </a:solidFill>
                <a:latin typeface="Montserrat Semi-Bold"/>
              </a:rPr>
              <a:t>Sociedad en comandita simple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893371" y="1183991"/>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Ventajas</a:t>
            </a:r>
          </a:p>
        </p:txBody>
      </p:sp>
      <p:sp>
        <p:nvSpPr>
          <p:cNvPr id="16" name="TextBox 16"/>
          <p:cNvSpPr txBox="1"/>
          <p:nvPr/>
        </p:nvSpPr>
        <p:spPr>
          <a:xfrm>
            <a:off x="4089702" y="2950845"/>
            <a:ext cx="9355204" cy="7299960"/>
          </a:xfrm>
          <a:prstGeom prst="rect">
            <a:avLst/>
          </a:prstGeom>
        </p:spPr>
        <p:txBody>
          <a:bodyPr lIns="0" tIns="0" rIns="0" bIns="0" rtlCol="0" anchor="t">
            <a:spAutoFit/>
          </a:bodyPr>
          <a:lstStyle/>
          <a:p>
            <a:pPr algn="just">
              <a:lnSpc>
                <a:spcPts val="5849"/>
              </a:lnSpc>
            </a:pPr>
            <a:r>
              <a:rPr lang="en-US" sz="3899">
                <a:solidFill>
                  <a:srgbClr val="285F74"/>
                </a:solidFill>
                <a:latin typeface="Montserrat Semi-Bold Bold"/>
              </a:rPr>
              <a:t>Facilita que se unan personas con diferentes talentos y especializaciones</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Simple</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Menos regulaciones que una sociedad anónima</a:t>
            </a:r>
          </a:p>
          <a:p>
            <a:pPr algn="just">
              <a:lnSpc>
                <a:spcPts val="5849"/>
              </a:lnSpc>
            </a:pPr>
            <a:endParaRPr lang="en-US" sz="3899">
              <a:solidFill>
                <a:srgbClr val="285F74"/>
              </a:solidFill>
              <a:latin typeface="Montserrat Semi-Bold Bold"/>
            </a:endParaRPr>
          </a:p>
          <a:p>
            <a:pPr algn="just">
              <a:lnSpc>
                <a:spcPts val="5849"/>
              </a:lnSpc>
            </a:pPr>
            <a:endParaRPr lang="en-US" sz="38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02700"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5882825"/>
            <a:ext cx="775150" cy="775150"/>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3344421"/>
            <a:ext cx="775150" cy="775150"/>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7743825"/>
            <a:ext cx="775150" cy="775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97664" y="-265435"/>
            <a:ext cx="15302123" cy="106717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648129" y="1183991"/>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Desventajas</a:t>
            </a:r>
          </a:p>
        </p:txBody>
      </p:sp>
      <p:sp>
        <p:nvSpPr>
          <p:cNvPr id="16" name="TextBox 16"/>
          <p:cNvSpPr txBox="1"/>
          <p:nvPr/>
        </p:nvSpPr>
        <p:spPr>
          <a:xfrm>
            <a:off x="4220102" y="3269902"/>
            <a:ext cx="9355204" cy="8006207"/>
          </a:xfrm>
          <a:prstGeom prst="rect">
            <a:avLst/>
          </a:prstGeom>
        </p:spPr>
        <p:txBody>
          <a:bodyPr lIns="0" tIns="0" rIns="0" bIns="0" rtlCol="0" anchor="t">
            <a:spAutoFit/>
          </a:bodyPr>
          <a:lstStyle/>
          <a:p>
            <a:pPr algn="just">
              <a:lnSpc>
                <a:spcPts val="5699"/>
              </a:lnSpc>
            </a:pPr>
            <a:r>
              <a:rPr lang="en-US" sz="3799">
                <a:solidFill>
                  <a:srgbClr val="285F74"/>
                </a:solidFill>
                <a:latin typeface="Montserrat Semi-Bold Bold"/>
              </a:rPr>
              <a:t>Responsabilidad limitada</a:t>
            </a:r>
          </a:p>
          <a:p>
            <a:pPr algn="just">
              <a:lnSpc>
                <a:spcPts val="5699"/>
              </a:lnSpc>
            </a:pPr>
            <a:endParaRPr lang="en-US" sz="3799">
              <a:solidFill>
                <a:srgbClr val="285F74"/>
              </a:solidFill>
              <a:latin typeface="Montserrat Semi-Bold Bold"/>
            </a:endParaRPr>
          </a:p>
          <a:p>
            <a:pPr algn="just">
              <a:lnSpc>
                <a:spcPts val="5699"/>
              </a:lnSpc>
            </a:pPr>
            <a:r>
              <a:rPr lang="en-US" sz="3799">
                <a:solidFill>
                  <a:srgbClr val="285F74"/>
                </a:solidFill>
                <a:latin typeface="Montserrat Semi-Bold Bold"/>
              </a:rPr>
              <a:t>La muerte de un socio produce la disolución</a:t>
            </a:r>
          </a:p>
          <a:p>
            <a:pPr algn="just">
              <a:lnSpc>
                <a:spcPts val="5699"/>
              </a:lnSpc>
            </a:pPr>
            <a:endParaRPr lang="en-US" sz="3799">
              <a:solidFill>
                <a:srgbClr val="285F74"/>
              </a:solidFill>
              <a:latin typeface="Montserrat Semi-Bold Bold"/>
            </a:endParaRPr>
          </a:p>
          <a:p>
            <a:pPr algn="just">
              <a:lnSpc>
                <a:spcPts val="5699"/>
              </a:lnSpc>
            </a:pPr>
            <a:r>
              <a:rPr lang="en-US" sz="3799">
                <a:solidFill>
                  <a:srgbClr val="285F74"/>
                </a:solidFill>
                <a:latin typeface="Montserrat Semi-Bold Bold"/>
              </a:rPr>
              <a:t>Diferentes ntereses, relaciones</a:t>
            </a:r>
          </a:p>
          <a:p>
            <a:pPr algn="just">
              <a:lnSpc>
                <a:spcPts val="5699"/>
              </a:lnSpc>
            </a:pPr>
            <a:endParaRPr lang="en-US" sz="3799">
              <a:solidFill>
                <a:srgbClr val="285F74"/>
              </a:solidFill>
              <a:latin typeface="Montserrat Semi-Bold Bold"/>
            </a:endParaRPr>
          </a:p>
          <a:p>
            <a:pPr algn="just">
              <a:lnSpc>
                <a:spcPts val="5699"/>
              </a:lnSpc>
            </a:pPr>
            <a:r>
              <a:rPr lang="en-US" sz="3799">
                <a:solidFill>
                  <a:srgbClr val="285F74"/>
                </a:solidFill>
                <a:latin typeface="Montserrat Semi-Bold Bold"/>
              </a:rPr>
              <a:t>Cada socio responsable por sus propios actos</a:t>
            </a:r>
          </a:p>
          <a:p>
            <a:pPr algn="just">
              <a:lnSpc>
                <a:spcPts val="5699"/>
              </a:lnSpc>
            </a:pPr>
            <a:endParaRPr lang="en-US" sz="3799">
              <a:solidFill>
                <a:srgbClr val="285F74"/>
              </a:solidFill>
              <a:latin typeface="Montserrat Semi-Bold Bold"/>
            </a:endParaRPr>
          </a:p>
          <a:p>
            <a:pPr algn="just">
              <a:lnSpc>
                <a:spcPts val="8587"/>
              </a:lnSpc>
            </a:pPr>
            <a:endParaRPr lang="en-US" sz="37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90126"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3374677"/>
            <a:ext cx="767097" cy="767097"/>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4992211"/>
            <a:ext cx="767097" cy="767097"/>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6941845"/>
            <a:ext cx="767097" cy="767097"/>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8556667"/>
            <a:ext cx="767097" cy="7670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234195"/>
            <a:ext cx="15756108" cy="110893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193738" y="-931767"/>
            <a:ext cx="3955788" cy="4663763"/>
            <a:chOff x="0" y="0"/>
            <a:chExt cx="5274385" cy="6218350"/>
          </a:xfrm>
        </p:grpSpPr>
        <p:grpSp>
          <p:nvGrpSpPr>
            <p:cNvPr id="8" name="Group 8"/>
            <p:cNvGrpSpPr/>
            <p:nvPr/>
          </p:nvGrpSpPr>
          <p:grpSpPr>
            <a:xfrm rot="-2700000">
              <a:off x="-81642" y="1746690"/>
              <a:ext cx="5607681" cy="1610992"/>
              <a:chOff x="0" y="0"/>
              <a:chExt cx="1414632" cy="406400"/>
            </a:xfrm>
          </p:grpSpPr>
          <p:sp>
            <p:nvSpPr>
              <p:cNvPr id="9" name="Freeform 9"/>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0" name="Group 10"/>
            <p:cNvGrpSpPr/>
            <p:nvPr/>
          </p:nvGrpSpPr>
          <p:grpSpPr>
            <a:xfrm rot="-2700000">
              <a:off x="-97486" y="3232862"/>
              <a:ext cx="4554957" cy="1610992"/>
              <a:chOff x="0" y="0"/>
              <a:chExt cx="1149065" cy="406400"/>
            </a:xfrm>
          </p:grpSpPr>
          <p:sp>
            <p:nvSpPr>
              <p:cNvPr id="11" name="Freeform 11"/>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2" name="Picture 12"/>
          <p:cNvPicPr>
            <a:picLocks noChangeAspect="1"/>
          </p:cNvPicPr>
          <p:nvPr/>
        </p:nvPicPr>
        <p:blipFill>
          <a:blip r:embed="rId2">
            <a:alphaModFix amt="7999"/>
          </a:blip>
          <a:srcRect l="13139" t="20172" r="3833" b="3485"/>
          <a:stretch>
            <a:fillRect/>
          </a:stretch>
        </p:blipFill>
        <p:spPr>
          <a:xfrm>
            <a:off x="1783676" y="1250075"/>
            <a:ext cx="15055360" cy="7786850"/>
          </a:xfrm>
          <a:prstGeom prst="rect">
            <a:avLst/>
          </a:prstGeom>
        </p:spPr>
      </p:pic>
      <p:sp>
        <p:nvSpPr>
          <p:cNvPr id="13" name="TextBox 13"/>
          <p:cNvSpPr txBox="1"/>
          <p:nvPr/>
        </p:nvSpPr>
        <p:spPr>
          <a:xfrm>
            <a:off x="4013950" y="3848775"/>
            <a:ext cx="10204459" cy="6661110"/>
          </a:xfrm>
          <a:prstGeom prst="rect">
            <a:avLst/>
          </a:prstGeom>
        </p:spPr>
        <p:txBody>
          <a:bodyPr lIns="0" tIns="0" rIns="0" bIns="0" rtlCol="0" anchor="t">
            <a:spAutoFit/>
          </a:bodyPr>
          <a:lstStyle/>
          <a:p>
            <a:pPr algn="just">
              <a:lnSpc>
                <a:spcPts val="6626"/>
              </a:lnSpc>
            </a:pPr>
            <a:r>
              <a:rPr lang="en-US" sz="4417">
                <a:solidFill>
                  <a:srgbClr val="28708B"/>
                </a:solidFill>
                <a:latin typeface="Montserrat Semi-Bold"/>
              </a:rPr>
              <a:t>Aquella en que los socios </a:t>
            </a:r>
            <a:r>
              <a:rPr lang="en-US" sz="4417">
                <a:solidFill>
                  <a:srgbClr val="28708B"/>
                </a:solidFill>
                <a:latin typeface="Montserrat Semi-Bold Bold"/>
              </a:rPr>
              <a:t>responderán únicamente con sus aportes</a:t>
            </a:r>
            <a:r>
              <a:rPr lang="en-US" sz="4417">
                <a:solidFill>
                  <a:srgbClr val="28708B"/>
                </a:solidFill>
                <a:latin typeface="Montserrat Semi-Bold"/>
              </a:rPr>
              <a:t>, salvo los casos en que la ley amplíe esa responsabilidad</a:t>
            </a:r>
          </a:p>
          <a:p>
            <a:pPr algn="just">
              <a:lnSpc>
                <a:spcPts val="6626"/>
              </a:lnSpc>
            </a:pPr>
            <a:endParaRPr lang="en-US" sz="4417">
              <a:solidFill>
                <a:srgbClr val="28708B"/>
              </a:solidFill>
              <a:latin typeface="Montserrat Semi-Bold"/>
            </a:endParaRPr>
          </a:p>
          <a:p>
            <a:pPr algn="just">
              <a:lnSpc>
                <a:spcPts val="6626"/>
              </a:lnSpc>
            </a:pPr>
            <a:endParaRPr lang="en-US" sz="4417">
              <a:solidFill>
                <a:srgbClr val="28708B"/>
              </a:solidFill>
              <a:latin typeface="Montserrat Semi-Bold"/>
            </a:endParaRPr>
          </a:p>
          <a:p>
            <a:pPr algn="just">
              <a:lnSpc>
                <a:spcPts val="6626"/>
              </a:lnSpc>
            </a:pPr>
            <a:endParaRPr lang="en-US" sz="4417">
              <a:solidFill>
                <a:srgbClr val="28708B"/>
              </a:solidFill>
              <a:latin typeface="Montserrat Semi-Bold"/>
            </a:endParaRPr>
          </a:p>
          <a:p>
            <a:pPr algn="just">
              <a:lnSpc>
                <a:spcPts val="6626"/>
              </a:lnSpc>
            </a:pPr>
            <a:endParaRPr lang="en-US" sz="4417">
              <a:solidFill>
                <a:srgbClr val="28708B"/>
              </a:solidFill>
              <a:latin typeface="Montserrat Semi-Bold"/>
            </a:endParaRPr>
          </a:p>
        </p:txBody>
      </p:sp>
      <p:pic>
        <p:nvPicPr>
          <p:cNvPr id="14" name="Picture 14"/>
          <p:cNvPicPr>
            <a:picLocks noChangeAspect="1"/>
          </p:cNvPicPr>
          <p:nvPr/>
        </p:nvPicPr>
        <p:blipFill>
          <a:blip r:embed="rId3"/>
          <a:srcRect/>
          <a:stretch>
            <a:fillRect/>
          </a:stretch>
        </p:blipFill>
        <p:spPr>
          <a:xfrm>
            <a:off x="-3072350" y="5459216"/>
            <a:ext cx="10645769" cy="5985413"/>
          </a:xfrm>
          <a:prstGeom prst="rect">
            <a:avLst/>
          </a:prstGeom>
        </p:spPr>
      </p:pic>
      <p:grpSp>
        <p:nvGrpSpPr>
          <p:cNvPr id="15" name="Group 15"/>
          <p:cNvGrpSpPr/>
          <p:nvPr/>
        </p:nvGrpSpPr>
        <p:grpSpPr>
          <a:xfrm>
            <a:off x="10224423" y="1028700"/>
            <a:ext cx="12763900" cy="2006600"/>
            <a:chOff x="0" y="0"/>
            <a:chExt cx="17018533" cy="2675467"/>
          </a:xfrm>
        </p:grpSpPr>
        <p:sp>
          <p:nvSpPr>
            <p:cNvPr id="16" name="TextBox 16"/>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17" name="TextBox 17"/>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sp>
        <p:nvSpPr>
          <p:cNvPr id="18" name="TextBox 18"/>
          <p:cNvSpPr txBox="1"/>
          <p:nvPr/>
        </p:nvSpPr>
        <p:spPr>
          <a:xfrm>
            <a:off x="8709601" y="323789"/>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Tipos de sociedades</a:t>
            </a:r>
          </a:p>
        </p:txBody>
      </p:sp>
      <p:sp>
        <p:nvSpPr>
          <p:cNvPr id="19" name="TextBox 19"/>
          <p:cNvSpPr txBox="1"/>
          <p:nvPr/>
        </p:nvSpPr>
        <p:spPr>
          <a:xfrm>
            <a:off x="2250535" y="2185785"/>
            <a:ext cx="12918132" cy="895235"/>
          </a:xfrm>
          <a:prstGeom prst="rect">
            <a:avLst/>
          </a:prstGeom>
        </p:spPr>
        <p:txBody>
          <a:bodyPr lIns="0" tIns="0" rIns="0" bIns="0" rtlCol="0" anchor="t">
            <a:spAutoFit/>
          </a:bodyPr>
          <a:lstStyle/>
          <a:p>
            <a:pPr algn="ctr">
              <a:lnSpc>
                <a:spcPts val="7356"/>
              </a:lnSpc>
            </a:pPr>
            <a:r>
              <a:rPr lang="en-US" sz="5254">
                <a:solidFill>
                  <a:srgbClr val="28708B"/>
                </a:solidFill>
                <a:latin typeface="Montserrat Semi-Bold"/>
              </a:rPr>
              <a:t>Sociedad de responsabilidad limitada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34691" y="439684"/>
            <a:ext cx="3426960" cy="4265666"/>
            <a:chOff x="0" y="0"/>
            <a:chExt cx="4569280" cy="5687554"/>
          </a:xfrm>
        </p:grpSpPr>
        <p:grpSp>
          <p:nvGrpSpPr>
            <p:cNvPr id="3" name="Group 3"/>
            <p:cNvGrpSpPr/>
            <p:nvPr/>
          </p:nvGrpSpPr>
          <p:grpSpPr>
            <a:xfrm rot="-2700000">
              <a:off x="27432" y="2577082"/>
              <a:ext cx="4305215" cy="1860867"/>
              <a:chOff x="0" y="0"/>
              <a:chExt cx="940228" cy="406400"/>
            </a:xfrm>
          </p:grpSpPr>
          <p:sp>
            <p:nvSpPr>
              <p:cNvPr id="4" name="Freeform 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00A0AF">
                  <a:alpha val="82745"/>
                </a:srgbClr>
              </a:solidFill>
            </p:spPr>
          </p:sp>
        </p:grpSp>
        <p:grpSp>
          <p:nvGrpSpPr>
            <p:cNvPr id="5" name="Group 5"/>
            <p:cNvGrpSpPr/>
            <p:nvPr/>
          </p:nvGrpSpPr>
          <p:grpSpPr>
            <a:xfrm rot="-2700000">
              <a:off x="528051" y="1128897"/>
              <a:ext cx="3963799" cy="1860867"/>
              <a:chOff x="0" y="0"/>
              <a:chExt cx="865665" cy="406400"/>
            </a:xfrm>
          </p:grpSpPr>
          <p:sp>
            <p:nvSpPr>
              <p:cNvPr id="6" name="Freeform 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285F74">
                  <a:alpha val="82745"/>
                </a:srgbClr>
              </a:solidFill>
            </p:spPr>
          </p:sp>
        </p:grpSp>
      </p:grpSp>
      <p:grpSp>
        <p:nvGrpSpPr>
          <p:cNvPr id="7" name="Group 7"/>
          <p:cNvGrpSpPr/>
          <p:nvPr/>
        </p:nvGrpSpPr>
        <p:grpSpPr>
          <a:xfrm>
            <a:off x="9842637" y="1360425"/>
            <a:ext cx="10908612" cy="12919035"/>
            <a:chOff x="0" y="0"/>
            <a:chExt cx="14544816" cy="17225380"/>
          </a:xfrm>
        </p:grpSpPr>
        <p:grpSp>
          <p:nvGrpSpPr>
            <p:cNvPr id="8" name="Group 8"/>
            <p:cNvGrpSpPr/>
            <p:nvPr/>
          </p:nvGrpSpPr>
          <p:grpSpPr>
            <a:xfrm rot="-2700000">
              <a:off x="2556842" y="3625680"/>
              <a:ext cx="12149878" cy="4574709"/>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0" name="Group 10"/>
            <p:cNvGrpSpPr/>
            <p:nvPr/>
          </p:nvGrpSpPr>
          <p:grpSpPr>
            <a:xfrm rot="-2700000">
              <a:off x="-299237" y="8693441"/>
              <a:ext cx="13087643" cy="4574709"/>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2" name="Picture 12"/>
          <p:cNvPicPr>
            <a:picLocks noChangeAspect="1"/>
          </p:cNvPicPr>
          <p:nvPr/>
        </p:nvPicPr>
        <p:blipFill>
          <a:blip r:embed="rId2"/>
          <a:srcRect b="1511"/>
          <a:stretch>
            <a:fillRect/>
          </a:stretch>
        </p:blipFill>
        <p:spPr>
          <a:xfrm>
            <a:off x="5611783" y="-2040371"/>
            <a:ext cx="13716000" cy="7595032"/>
          </a:xfrm>
          <a:prstGeom prst="rect">
            <a:avLst/>
          </a:prstGeom>
        </p:spPr>
      </p:pic>
      <p:grpSp>
        <p:nvGrpSpPr>
          <p:cNvPr id="13" name="Group 13"/>
          <p:cNvGrpSpPr/>
          <p:nvPr/>
        </p:nvGrpSpPr>
        <p:grpSpPr>
          <a:xfrm>
            <a:off x="4811326" y="6344417"/>
            <a:ext cx="6126160" cy="7255193"/>
            <a:chOff x="0" y="0"/>
            <a:chExt cx="8168214" cy="9673590"/>
          </a:xfrm>
        </p:grpSpPr>
        <p:grpSp>
          <p:nvGrpSpPr>
            <p:cNvPr id="14" name="Group 14"/>
            <p:cNvGrpSpPr/>
            <p:nvPr/>
          </p:nvGrpSpPr>
          <p:grpSpPr>
            <a:xfrm rot="-2700000">
              <a:off x="1435895" y="2036143"/>
              <a:ext cx="6823242" cy="2569108"/>
              <a:chOff x="0" y="0"/>
              <a:chExt cx="1079350" cy="406400"/>
            </a:xfrm>
          </p:grpSpPr>
          <p:sp>
            <p:nvSpPr>
              <p:cNvPr id="15" name="Freeform 15"/>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69804"/>
                </a:srgbClr>
              </a:solidFill>
            </p:spPr>
          </p:sp>
        </p:grpSp>
        <p:grpSp>
          <p:nvGrpSpPr>
            <p:cNvPr id="16" name="Group 16"/>
            <p:cNvGrpSpPr/>
            <p:nvPr/>
          </p:nvGrpSpPr>
          <p:grpSpPr>
            <a:xfrm rot="-2700000">
              <a:off x="-168048" y="4882144"/>
              <a:ext cx="7349881" cy="2569108"/>
              <a:chOff x="0" y="0"/>
              <a:chExt cx="1162657" cy="406400"/>
            </a:xfrm>
          </p:grpSpPr>
          <p:sp>
            <p:nvSpPr>
              <p:cNvPr id="17" name="Freeform 17"/>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52157"/>
                </a:srgbClr>
              </a:solidFill>
            </p:spPr>
          </p:sp>
        </p:grpSp>
      </p:grpSp>
      <p:sp>
        <p:nvSpPr>
          <p:cNvPr id="18" name="TextBox 18"/>
          <p:cNvSpPr txBox="1"/>
          <p:nvPr/>
        </p:nvSpPr>
        <p:spPr>
          <a:xfrm>
            <a:off x="1903245" y="2222813"/>
            <a:ext cx="14481511" cy="3771900"/>
          </a:xfrm>
          <a:prstGeom prst="rect">
            <a:avLst/>
          </a:prstGeom>
        </p:spPr>
        <p:txBody>
          <a:bodyPr lIns="0" tIns="0" rIns="0" bIns="0" rtlCol="0" anchor="t">
            <a:spAutoFit/>
          </a:bodyPr>
          <a:lstStyle/>
          <a:p>
            <a:pPr algn="r">
              <a:lnSpc>
                <a:spcPts val="9960"/>
              </a:lnSpc>
            </a:pPr>
            <a:endParaRPr/>
          </a:p>
          <a:p>
            <a:pPr algn="just">
              <a:lnSpc>
                <a:spcPts val="9960"/>
              </a:lnSpc>
            </a:pPr>
            <a:r>
              <a:rPr lang="en-US" sz="8300" spc="-498">
                <a:solidFill>
                  <a:srgbClr val="285F74"/>
                </a:solidFill>
                <a:latin typeface="Montserrat Extra-Bold"/>
              </a:rPr>
              <a:t>Tema: </a:t>
            </a:r>
          </a:p>
          <a:p>
            <a:pPr algn="just">
              <a:lnSpc>
                <a:spcPts val="9960"/>
              </a:lnSpc>
            </a:pPr>
            <a:r>
              <a:rPr lang="en-US" sz="8300" spc="-498">
                <a:solidFill>
                  <a:srgbClr val="285F74"/>
                </a:solidFill>
                <a:latin typeface="Montserrat Extra-Bold"/>
              </a:rPr>
              <a:t>Aspectos generales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893371" y="1183991"/>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Ventajas</a:t>
            </a:r>
          </a:p>
        </p:txBody>
      </p:sp>
      <p:sp>
        <p:nvSpPr>
          <p:cNvPr id="16" name="TextBox 16"/>
          <p:cNvSpPr txBox="1"/>
          <p:nvPr/>
        </p:nvSpPr>
        <p:spPr>
          <a:xfrm>
            <a:off x="4265863" y="3149011"/>
            <a:ext cx="9355204" cy="8033385"/>
          </a:xfrm>
          <a:prstGeom prst="rect">
            <a:avLst/>
          </a:prstGeom>
        </p:spPr>
        <p:txBody>
          <a:bodyPr lIns="0" tIns="0" rIns="0" bIns="0" rtlCol="0" anchor="t">
            <a:spAutoFit/>
          </a:bodyPr>
          <a:lstStyle/>
          <a:p>
            <a:pPr algn="just">
              <a:lnSpc>
                <a:spcPts val="5849"/>
              </a:lnSpc>
            </a:pPr>
            <a:r>
              <a:rPr lang="en-US" sz="3899">
                <a:solidFill>
                  <a:srgbClr val="285F74"/>
                </a:solidFill>
                <a:latin typeface="Montserrat Semi-Bold Bold"/>
              </a:rPr>
              <a:t>Ideal para PYMES</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Menor cantidad de trámites que las sociedades anónimas</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Los socios constituyentes tienen poder sobre su control y restringen la entrada de otros socios</a:t>
            </a:r>
          </a:p>
          <a:p>
            <a:pPr algn="just">
              <a:lnSpc>
                <a:spcPts val="5849"/>
              </a:lnSpc>
            </a:pPr>
            <a:endParaRPr lang="en-US" sz="3899">
              <a:solidFill>
                <a:srgbClr val="285F74"/>
              </a:solidFill>
              <a:latin typeface="Montserrat Semi-Bold Bold"/>
            </a:endParaRPr>
          </a:p>
          <a:p>
            <a:pPr algn="just">
              <a:lnSpc>
                <a:spcPts val="5849"/>
              </a:lnSpc>
            </a:pPr>
            <a:endParaRPr lang="en-US" sz="3899">
              <a:solidFill>
                <a:srgbClr val="285F74"/>
              </a:solidFill>
              <a:latin typeface="Montserrat Semi-Bold Bold"/>
            </a:endParaRPr>
          </a:p>
          <a:p>
            <a:pPr algn="just">
              <a:lnSpc>
                <a:spcPts val="5849"/>
              </a:lnSpc>
            </a:pPr>
            <a:endParaRPr lang="en-US" sz="38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02700"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0638" y="4855507"/>
            <a:ext cx="775150" cy="775150"/>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3263311"/>
            <a:ext cx="775150" cy="775150"/>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7222854"/>
            <a:ext cx="775150" cy="7751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0"/>
            <a:ext cx="15621595" cy="107043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287499" y="1390589"/>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Desventajas</a:t>
            </a:r>
          </a:p>
        </p:txBody>
      </p:sp>
      <p:sp>
        <p:nvSpPr>
          <p:cNvPr id="16" name="TextBox 16"/>
          <p:cNvSpPr txBox="1"/>
          <p:nvPr/>
        </p:nvSpPr>
        <p:spPr>
          <a:xfrm>
            <a:off x="4220102" y="3155158"/>
            <a:ext cx="9355204" cy="8226172"/>
          </a:xfrm>
          <a:prstGeom prst="rect">
            <a:avLst/>
          </a:prstGeom>
        </p:spPr>
        <p:txBody>
          <a:bodyPr lIns="0" tIns="0" rIns="0" bIns="0" rtlCol="0" anchor="t">
            <a:spAutoFit/>
          </a:bodyPr>
          <a:lstStyle/>
          <a:p>
            <a:pPr algn="just">
              <a:lnSpc>
                <a:spcPts val="5849"/>
              </a:lnSpc>
            </a:pPr>
            <a:r>
              <a:rPr lang="en-US" sz="3899">
                <a:solidFill>
                  <a:srgbClr val="285F74"/>
                </a:solidFill>
                <a:latin typeface="Montserrat Semi-Bold Bold"/>
              </a:rPr>
              <a:t>Dificultad de captación de capital</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Requiere unanimidad para adoptar ciertas decisiones</a:t>
            </a:r>
          </a:p>
          <a:p>
            <a:pPr algn="just">
              <a:lnSpc>
                <a:spcPts val="5849"/>
              </a:lnSpc>
            </a:pPr>
            <a:endParaRPr lang="en-US" sz="3899">
              <a:solidFill>
                <a:srgbClr val="285F74"/>
              </a:solidFill>
              <a:latin typeface="Montserrat Semi-Bold Bold"/>
            </a:endParaRPr>
          </a:p>
          <a:p>
            <a:pPr algn="just">
              <a:lnSpc>
                <a:spcPts val="5849"/>
              </a:lnSpc>
            </a:pPr>
            <a:r>
              <a:rPr lang="en-US" sz="3899">
                <a:solidFill>
                  <a:srgbClr val="285F74"/>
                </a:solidFill>
                <a:latin typeface="Montserrat Semi-Bold Bold"/>
              </a:rPr>
              <a:t>Los socios no pueden transferir su participación sin aceptación de los otros </a:t>
            </a:r>
          </a:p>
          <a:p>
            <a:pPr algn="just">
              <a:lnSpc>
                <a:spcPts val="5849"/>
              </a:lnSpc>
            </a:pPr>
            <a:endParaRPr lang="en-US" sz="3899">
              <a:solidFill>
                <a:srgbClr val="285F74"/>
              </a:solidFill>
              <a:latin typeface="Montserrat Semi-Bold Bold"/>
            </a:endParaRPr>
          </a:p>
          <a:p>
            <a:pPr algn="just">
              <a:lnSpc>
                <a:spcPts val="5849"/>
              </a:lnSpc>
            </a:pPr>
            <a:endParaRPr lang="en-US" sz="3899">
              <a:solidFill>
                <a:srgbClr val="285F74"/>
              </a:solidFill>
              <a:latin typeface="Montserrat Semi-Bold Bold"/>
            </a:endParaRPr>
          </a:p>
          <a:p>
            <a:pPr algn="just">
              <a:lnSpc>
                <a:spcPts val="8813"/>
              </a:lnSpc>
            </a:pPr>
            <a:endParaRPr lang="en-US" sz="38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90126"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3348447"/>
            <a:ext cx="767097" cy="767097"/>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5001369"/>
            <a:ext cx="767097" cy="767097"/>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9902" y="7009456"/>
            <a:ext cx="767097" cy="7670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2201"/>
            <a:ext cx="16035480" cy="111470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193738" y="-931767"/>
            <a:ext cx="3955788" cy="4663763"/>
            <a:chOff x="0" y="0"/>
            <a:chExt cx="5274385" cy="6218350"/>
          </a:xfrm>
        </p:grpSpPr>
        <p:grpSp>
          <p:nvGrpSpPr>
            <p:cNvPr id="8" name="Group 8"/>
            <p:cNvGrpSpPr/>
            <p:nvPr/>
          </p:nvGrpSpPr>
          <p:grpSpPr>
            <a:xfrm rot="-2700000">
              <a:off x="-81642" y="1746690"/>
              <a:ext cx="5607681" cy="1610992"/>
              <a:chOff x="0" y="0"/>
              <a:chExt cx="1414632" cy="406400"/>
            </a:xfrm>
          </p:grpSpPr>
          <p:sp>
            <p:nvSpPr>
              <p:cNvPr id="9" name="Freeform 9"/>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0" name="Group 10"/>
            <p:cNvGrpSpPr/>
            <p:nvPr/>
          </p:nvGrpSpPr>
          <p:grpSpPr>
            <a:xfrm rot="-2700000">
              <a:off x="-97486" y="3232862"/>
              <a:ext cx="4554957" cy="1610992"/>
              <a:chOff x="0" y="0"/>
              <a:chExt cx="1149065" cy="406400"/>
            </a:xfrm>
          </p:grpSpPr>
          <p:sp>
            <p:nvSpPr>
              <p:cNvPr id="11" name="Freeform 11"/>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sp>
        <p:nvSpPr>
          <p:cNvPr id="12" name="TextBox 12"/>
          <p:cNvSpPr txBox="1"/>
          <p:nvPr/>
        </p:nvSpPr>
        <p:spPr>
          <a:xfrm>
            <a:off x="4013950" y="3814045"/>
            <a:ext cx="10204459" cy="6512520"/>
          </a:xfrm>
          <a:prstGeom prst="rect">
            <a:avLst/>
          </a:prstGeom>
        </p:spPr>
        <p:txBody>
          <a:bodyPr lIns="0" tIns="0" rIns="0" bIns="0" rtlCol="0" anchor="t">
            <a:spAutoFit/>
          </a:bodyPr>
          <a:lstStyle/>
          <a:p>
            <a:pPr algn="just">
              <a:lnSpc>
                <a:spcPts val="6476"/>
              </a:lnSpc>
            </a:pPr>
            <a:r>
              <a:rPr lang="en-US" sz="4317">
                <a:solidFill>
                  <a:srgbClr val="28708B"/>
                </a:solidFill>
                <a:latin typeface="Montserrat Semi-Bold"/>
              </a:rPr>
              <a:t>Aquella en la cual el </a:t>
            </a:r>
            <a:r>
              <a:rPr lang="en-US" sz="4317">
                <a:solidFill>
                  <a:srgbClr val="28708B"/>
                </a:solidFill>
                <a:latin typeface="Montserrat Semi-Bold Bold"/>
              </a:rPr>
              <a:t>capital social estará dividido en acciones</a:t>
            </a:r>
            <a:r>
              <a:rPr lang="en-US" sz="4317">
                <a:solidFill>
                  <a:srgbClr val="28708B"/>
                </a:solidFill>
                <a:latin typeface="Montserrat Semi-Bold"/>
              </a:rPr>
              <a:t> y los socios solo se obligan al pago de sus aportaciones</a:t>
            </a:r>
          </a:p>
          <a:p>
            <a:pPr algn="just">
              <a:lnSpc>
                <a:spcPts val="6476"/>
              </a:lnSpc>
            </a:pPr>
            <a:endParaRPr lang="en-US" sz="4317">
              <a:solidFill>
                <a:srgbClr val="28708B"/>
              </a:solidFill>
              <a:latin typeface="Montserrat Semi-Bold"/>
            </a:endParaRPr>
          </a:p>
          <a:p>
            <a:pPr algn="just">
              <a:lnSpc>
                <a:spcPts val="6476"/>
              </a:lnSpc>
            </a:pPr>
            <a:endParaRPr lang="en-US" sz="4317">
              <a:solidFill>
                <a:srgbClr val="28708B"/>
              </a:solidFill>
              <a:latin typeface="Montserrat Semi-Bold"/>
            </a:endParaRPr>
          </a:p>
          <a:p>
            <a:pPr algn="just">
              <a:lnSpc>
                <a:spcPts val="6476"/>
              </a:lnSpc>
            </a:pPr>
            <a:endParaRPr lang="en-US" sz="4317">
              <a:solidFill>
                <a:srgbClr val="28708B"/>
              </a:solidFill>
              <a:latin typeface="Montserrat Semi-Bold"/>
            </a:endParaRPr>
          </a:p>
          <a:p>
            <a:pPr algn="just">
              <a:lnSpc>
                <a:spcPts val="6476"/>
              </a:lnSpc>
            </a:pPr>
            <a:endParaRPr lang="en-US" sz="4317">
              <a:solidFill>
                <a:srgbClr val="28708B"/>
              </a:solidFill>
              <a:latin typeface="Montserrat Semi-Bold"/>
            </a:endParaRPr>
          </a:p>
        </p:txBody>
      </p:sp>
      <p:pic>
        <p:nvPicPr>
          <p:cNvPr id="13" name="Picture 13"/>
          <p:cNvPicPr>
            <a:picLocks noChangeAspect="1"/>
          </p:cNvPicPr>
          <p:nvPr/>
        </p:nvPicPr>
        <p:blipFill>
          <a:blip r:embed="rId2"/>
          <a:srcRect/>
          <a:stretch>
            <a:fillRect/>
          </a:stretch>
        </p:blipFill>
        <p:spPr>
          <a:xfrm>
            <a:off x="-3062524" y="5143500"/>
            <a:ext cx="10844479" cy="6097134"/>
          </a:xfrm>
          <a:prstGeom prst="rect">
            <a:avLst/>
          </a:prstGeom>
        </p:spPr>
      </p:pic>
      <p:grpSp>
        <p:nvGrpSpPr>
          <p:cNvPr id="14" name="Group 14"/>
          <p:cNvGrpSpPr/>
          <p:nvPr/>
        </p:nvGrpSpPr>
        <p:grpSpPr>
          <a:xfrm>
            <a:off x="10224423" y="1028700"/>
            <a:ext cx="12763900" cy="2006600"/>
            <a:chOff x="0" y="0"/>
            <a:chExt cx="17018533" cy="2675467"/>
          </a:xfrm>
        </p:grpSpPr>
        <p:sp>
          <p:nvSpPr>
            <p:cNvPr id="15" name="TextBox 15"/>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16" name="TextBox 16"/>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sp>
        <p:nvSpPr>
          <p:cNvPr id="17" name="TextBox 17"/>
          <p:cNvSpPr txBox="1"/>
          <p:nvPr/>
        </p:nvSpPr>
        <p:spPr>
          <a:xfrm>
            <a:off x="8709601" y="323789"/>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Tipos de sociedades</a:t>
            </a:r>
          </a:p>
        </p:txBody>
      </p:sp>
      <p:sp>
        <p:nvSpPr>
          <p:cNvPr id="18" name="TextBox 18"/>
          <p:cNvSpPr txBox="1"/>
          <p:nvPr/>
        </p:nvSpPr>
        <p:spPr>
          <a:xfrm>
            <a:off x="5508457" y="2185785"/>
            <a:ext cx="6402288" cy="895235"/>
          </a:xfrm>
          <a:prstGeom prst="rect">
            <a:avLst/>
          </a:prstGeom>
        </p:spPr>
        <p:txBody>
          <a:bodyPr lIns="0" tIns="0" rIns="0" bIns="0" rtlCol="0" anchor="t">
            <a:spAutoFit/>
          </a:bodyPr>
          <a:lstStyle/>
          <a:p>
            <a:pPr algn="ctr">
              <a:lnSpc>
                <a:spcPts val="7356"/>
              </a:lnSpc>
            </a:pPr>
            <a:r>
              <a:rPr lang="en-US" sz="5254">
                <a:solidFill>
                  <a:srgbClr val="28708B"/>
                </a:solidFill>
                <a:latin typeface="Montserrat Semi-Bold"/>
              </a:rPr>
              <a:t>Sociedad anónima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893371" y="955675"/>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Ventajas</a:t>
            </a:r>
          </a:p>
        </p:txBody>
      </p:sp>
      <p:sp>
        <p:nvSpPr>
          <p:cNvPr id="16" name="TextBox 16"/>
          <p:cNvSpPr txBox="1"/>
          <p:nvPr/>
        </p:nvSpPr>
        <p:spPr>
          <a:xfrm>
            <a:off x="4089702" y="2767341"/>
            <a:ext cx="9355204" cy="9287129"/>
          </a:xfrm>
          <a:prstGeom prst="rect">
            <a:avLst/>
          </a:prstGeom>
        </p:spPr>
        <p:txBody>
          <a:bodyPr lIns="0" tIns="0" rIns="0" bIns="0" rtlCol="0" anchor="t">
            <a:spAutoFit/>
          </a:bodyPr>
          <a:lstStyle/>
          <a:p>
            <a:pPr algn="just">
              <a:lnSpc>
                <a:spcPts val="4587"/>
              </a:lnSpc>
            </a:pPr>
            <a:r>
              <a:rPr lang="en-US" sz="3699">
                <a:solidFill>
                  <a:srgbClr val="285F74"/>
                </a:solidFill>
                <a:latin typeface="Montserrat Semi-Bold Bold"/>
              </a:rPr>
              <a:t>Entidad legal con personalidad independiente</a:t>
            </a:r>
          </a:p>
          <a:p>
            <a:pPr algn="just">
              <a:lnSpc>
                <a:spcPts val="4587"/>
              </a:lnSpc>
            </a:pPr>
            <a:endParaRPr lang="en-US" sz="3699">
              <a:solidFill>
                <a:srgbClr val="285F74"/>
              </a:solidFill>
              <a:latin typeface="Montserrat Semi-Bold Bold"/>
            </a:endParaRPr>
          </a:p>
          <a:p>
            <a:pPr algn="just">
              <a:lnSpc>
                <a:spcPts val="4587"/>
              </a:lnSpc>
            </a:pPr>
            <a:r>
              <a:rPr lang="en-US" sz="3699">
                <a:solidFill>
                  <a:srgbClr val="285F74"/>
                </a:solidFill>
                <a:latin typeface="Montserrat Semi-Bold Bold"/>
              </a:rPr>
              <a:t>Responsabilidad limitada a su inversión</a:t>
            </a:r>
          </a:p>
          <a:p>
            <a:pPr algn="just">
              <a:lnSpc>
                <a:spcPts val="4587"/>
              </a:lnSpc>
            </a:pPr>
            <a:endParaRPr lang="en-US" sz="3699">
              <a:solidFill>
                <a:srgbClr val="285F74"/>
              </a:solidFill>
              <a:latin typeface="Montserrat Semi-Bold Bold"/>
            </a:endParaRPr>
          </a:p>
          <a:p>
            <a:pPr algn="just">
              <a:lnSpc>
                <a:spcPts val="4587"/>
              </a:lnSpc>
            </a:pPr>
            <a:r>
              <a:rPr lang="en-US" sz="3699">
                <a:solidFill>
                  <a:srgbClr val="285F74"/>
                </a:solidFill>
                <a:latin typeface="Montserrat Semi-Bold Bold"/>
              </a:rPr>
              <a:t>No afectada por muerte</a:t>
            </a:r>
          </a:p>
          <a:p>
            <a:pPr algn="just">
              <a:lnSpc>
                <a:spcPts val="4587"/>
              </a:lnSpc>
            </a:pPr>
            <a:endParaRPr lang="en-US" sz="3699">
              <a:solidFill>
                <a:srgbClr val="285F74"/>
              </a:solidFill>
              <a:latin typeface="Montserrat Semi-Bold Bold"/>
            </a:endParaRPr>
          </a:p>
          <a:p>
            <a:pPr algn="just">
              <a:lnSpc>
                <a:spcPts val="4587"/>
              </a:lnSpc>
            </a:pPr>
            <a:r>
              <a:rPr lang="en-US" sz="3699">
                <a:solidFill>
                  <a:srgbClr val="285F74"/>
                </a:solidFill>
                <a:latin typeface="Montserrat Semi-Bold Bold"/>
              </a:rPr>
              <a:t>Fácil obtención de capital por acciones</a:t>
            </a:r>
          </a:p>
          <a:p>
            <a:pPr algn="just">
              <a:lnSpc>
                <a:spcPts val="4587"/>
              </a:lnSpc>
            </a:pPr>
            <a:endParaRPr lang="en-US" sz="3699">
              <a:solidFill>
                <a:srgbClr val="285F74"/>
              </a:solidFill>
              <a:latin typeface="Montserrat Semi-Bold Bold"/>
            </a:endParaRPr>
          </a:p>
          <a:p>
            <a:pPr algn="just">
              <a:lnSpc>
                <a:spcPts val="4587"/>
              </a:lnSpc>
            </a:pPr>
            <a:r>
              <a:rPr lang="en-US" sz="3699">
                <a:solidFill>
                  <a:srgbClr val="285F74"/>
                </a:solidFill>
                <a:latin typeface="Montserrat Semi-Bold Bold"/>
              </a:rPr>
              <a:t>Facilidad de transferencia de capital</a:t>
            </a:r>
          </a:p>
          <a:p>
            <a:pPr algn="just">
              <a:lnSpc>
                <a:spcPts val="4587"/>
              </a:lnSpc>
            </a:pPr>
            <a:endParaRPr lang="en-US" sz="3699">
              <a:solidFill>
                <a:srgbClr val="285F74"/>
              </a:solidFill>
              <a:latin typeface="Montserrat Semi-Bold Bold"/>
            </a:endParaRPr>
          </a:p>
          <a:p>
            <a:pPr algn="just">
              <a:lnSpc>
                <a:spcPts val="4587"/>
              </a:lnSpc>
            </a:pPr>
            <a:endParaRPr lang="en-US" sz="3699">
              <a:solidFill>
                <a:srgbClr val="285F74"/>
              </a:solidFill>
              <a:latin typeface="Montserrat Semi-Bold Bold"/>
            </a:endParaRPr>
          </a:p>
          <a:p>
            <a:pPr algn="just">
              <a:lnSpc>
                <a:spcPts val="4587"/>
              </a:lnSpc>
            </a:pPr>
            <a:endParaRPr lang="en-US" sz="3699">
              <a:solidFill>
                <a:srgbClr val="285F74"/>
              </a:solidFill>
              <a:latin typeface="Montserrat Semi-Bold Bold"/>
            </a:endParaRPr>
          </a:p>
          <a:p>
            <a:pPr algn="just">
              <a:lnSpc>
                <a:spcPts val="4587"/>
              </a:lnSpc>
            </a:pPr>
            <a:endParaRPr lang="en-US" sz="36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02700"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4577335"/>
            <a:ext cx="775150" cy="775150"/>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2956846"/>
            <a:ext cx="775150" cy="775150"/>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6197825"/>
            <a:ext cx="775150" cy="775150"/>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7415668"/>
            <a:ext cx="775150" cy="775150"/>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3371" y="9038543"/>
            <a:ext cx="775150" cy="7751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50137" y="-284758"/>
            <a:ext cx="15173593" cy="104529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287499" y="1489075"/>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Desventajas</a:t>
            </a:r>
          </a:p>
        </p:txBody>
      </p:sp>
      <p:sp>
        <p:nvSpPr>
          <p:cNvPr id="16" name="TextBox 16"/>
          <p:cNvSpPr txBox="1"/>
          <p:nvPr/>
        </p:nvSpPr>
        <p:spPr>
          <a:xfrm>
            <a:off x="4220102" y="3418810"/>
            <a:ext cx="9355204" cy="7765542"/>
          </a:xfrm>
          <a:prstGeom prst="rect">
            <a:avLst/>
          </a:prstGeom>
        </p:spPr>
        <p:txBody>
          <a:bodyPr lIns="0" tIns="0" rIns="0" bIns="0" rtlCol="0" anchor="t">
            <a:spAutoFit/>
          </a:bodyPr>
          <a:lstStyle/>
          <a:p>
            <a:pPr algn="just">
              <a:lnSpc>
                <a:spcPts val="5108"/>
              </a:lnSpc>
            </a:pPr>
            <a:r>
              <a:rPr lang="en-US" sz="3899">
                <a:solidFill>
                  <a:srgbClr val="285F74"/>
                </a:solidFill>
                <a:latin typeface="Montserrat Semi-Bold Bold"/>
              </a:rPr>
              <a:t>Muchos requisitos legales para su constitución</a:t>
            </a:r>
          </a:p>
          <a:p>
            <a:pPr algn="just">
              <a:lnSpc>
                <a:spcPts val="5108"/>
              </a:lnSpc>
            </a:pPr>
            <a:endParaRPr lang="en-US" sz="3899">
              <a:solidFill>
                <a:srgbClr val="285F74"/>
              </a:solidFill>
              <a:latin typeface="Montserrat Semi-Bold Bold"/>
            </a:endParaRPr>
          </a:p>
          <a:p>
            <a:pPr algn="just">
              <a:lnSpc>
                <a:spcPts val="5108"/>
              </a:lnSpc>
            </a:pPr>
            <a:r>
              <a:rPr lang="en-US" sz="3899">
                <a:solidFill>
                  <a:srgbClr val="285F74"/>
                </a:solidFill>
                <a:latin typeface="Montserrat Semi-Bold Bold"/>
              </a:rPr>
              <a:t>Los que emiten acciones al público tienen obligaciones de dar informes sobre operaciones y resultados</a:t>
            </a:r>
          </a:p>
          <a:p>
            <a:pPr algn="just">
              <a:lnSpc>
                <a:spcPts val="5108"/>
              </a:lnSpc>
            </a:pPr>
            <a:endParaRPr lang="en-US" sz="3899">
              <a:solidFill>
                <a:srgbClr val="285F74"/>
              </a:solidFill>
              <a:latin typeface="Montserrat Semi-Bold Bold"/>
            </a:endParaRPr>
          </a:p>
          <a:p>
            <a:pPr algn="just">
              <a:lnSpc>
                <a:spcPts val="5108"/>
              </a:lnSpc>
            </a:pPr>
            <a:r>
              <a:rPr lang="en-US" sz="3899">
                <a:solidFill>
                  <a:srgbClr val="285F74"/>
                </a:solidFill>
                <a:latin typeface="Montserrat Semi-Bold Bold"/>
              </a:rPr>
              <a:t>Mayores impuestos</a:t>
            </a:r>
          </a:p>
          <a:p>
            <a:pPr algn="just">
              <a:lnSpc>
                <a:spcPts val="5108"/>
              </a:lnSpc>
            </a:pPr>
            <a:endParaRPr lang="en-US" sz="3899">
              <a:solidFill>
                <a:srgbClr val="285F74"/>
              </a:solidFill>
              <a:latin typeface="Montserrat Semi-Bold Bold"/>
            </a:endParaRPr>
          </a:p>
          <a:p>
            <a:pPr algn="just">
              <a:lnSpc>
                <a:spcPts val="5108"/>
              </a:lnSpc>
            </a:pPr>
            <a:endParaRPr lang="en-US" sz="3899">
              <a:solidFill>
                <a:srgbClr val="285F74"/>
              </a:solidFill>
              <a:latin typeface="Montserrat Semi-Bold Bold"/>
            </a:endParaRPr>
          </a:p>
          <a:p>
            <a:pPr algn="just">
              <a:lnSpc>
                <a:spcPts val="5108"/>
              </a:lnSpc>
            </a:pPr>
            <a:endParaRPr lang="en-US" sz="3899">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90126"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62050" y="3731996"/>
            <a:ext cx="767097" cy="767097"/>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62050" y="5625990"/>
            <a:ext cx="767097" cy="767097"/>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05305" y="8491203"/>
            <a:ext cx="767097" cy="7670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18072" y="-174512"/>
            <a:ext cx="15103808" cy="104615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557323" y="7088299"/>
            <a:ext cx="5306297" cy="5306297"/>
            <a:chOff x="0" y="0"/>
            <a:chExt cx="7075063" cy="7075063"/>
          </a:xfrm>
        </p:grpSpPr>
        <p:grpSp>
          <p:nvGrpSpPr>
            <p:cNvPr id="3" name="Group 3"/>
            <p:cNvGrpSpPr/>
            <p:nvPr/>
          </p:nvGrpSpPr>
          <p:grpSpPr>
            <a:xfrm rot="-2700000">
              <a:off x="-330039" y="2402277"/>
              <a:ext cx="7735141" cy="2270509"/>
              <a:chOff x="0" y="0"/>
              <a:chExt cx="1384518" cy="406400"/>
            </a:xfrm>
          </p:grpSpPr>
          <p:sp>
            <p:nvSpPr>
              <p:cNvPr id="4" name="Freeform 4"/>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00A0AF"/>
              </a:solidFill>
            </p:spPr>
          </p:sp>
        </p:grpSp>
        <p:grpSp>
          <p:nvGrpSpPr>
            <p:cNvPr id="5" name="Group 5"/>
            <p:cNvGrpSpPr/>
            <p:nvPr/>
          </p:nvGrpSpPr>
          <p:grpSpPr>
            <a:xfrm rot="-2700000">
              <a:off x="463584" y="1791399"/>
              <a:ext cx="4708827" cy="2270509"/>
              <a:chOff x="0" y="0"/>
              <a:chExt cx="842836" cy="406400"/>
            </a:xfrm>
          </p:grpSpPr>
          <p:sp>
            <p:nvSpPr>
              <p:cNvPr id="6" name="Freeform 6"/>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285F74"/>
              </a:solidFill>
            </p:spPr>
          </p:sp>
        </p:grpSp>
      </p:grpSp>
      <p:pic>
        <p:nvPicPr>
          <p:cNvPr id="7" name="Picture 7"/>
          <p:cNvPicPr>
            <a:picLocks noChangeAspect="1"/>
          </p:cNvPicPr>
          <p:nvPr/>
        </p:nvPicPr>
        <p:blipFill>
          <a:blip r:embed="rId2"/>
          <a:srcRect/>
          <a:stretch>
            <a:fillRect/>
          </a:stretch>
        </p:blipFill>
        <p:spPr>
          <a:xfrm>
            <a:off x="10490898" y="4910289"/>
            <a:ext cx="10998098" cy="6183504"/>
          </a:xfrm>
          <a:prstGeom prst="rect">
            <a:avLst/>
          </a:prstGeom>
        </p:spPr>
      </p:pic>
      <p:pic>
        <p:nvPicPr>
          <p:cNvPr id="8" name="Picture 8"/>
          <p:cNvPicPr>
            <a:picLocks noChangeAspect="1"/>
          </p:cNvPicPr>
          <p:nvPr/>
        </p:nvPicPr>
        <p:blipFill>
          <a:blip r:embed="rId3">
            <a:alphaModFix amt="21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58443" y="0"/>
            <a:ext cx="12246429" cy="10287000"/>
          </a:xfrm>
          <a:prstGeom prst="rect">
            <a:avLst/>
          </a:prstGeom>
        </p:spPr>
      </p:pic>
      <p:sp>
        <p:nvSpPr>
          <p:cNvPr id="9" name="TextBox 9"/>
          <p:cNvSpPr txBox="1"/>
          <p:nvPr/>
        </p:nvSpPr>
        <p:spPr>
          <a:xfrm>
            <a:off x="1509525" y="3000375"/>
            <a:ext cx="14480422" cy="4276725"/>
          </a:xfrm>
          <a:prstGeom prst="rect">
            <a:avLst/>
          </a:prstGeom>
        </p:spPr>
        <p:txBody>
          <a:bodyPr lIns="0" tIns="0" rIns="0" bIns="0" rtlCol="0" anchor="t">
            <a:spAutoFit/>
          </a:bodyPr>
          <a:lstStyle/>
          <a:p>
            <a:pPr algn="ctr">
              <a:lnSpc>
                <a:spcPts val="8400"/>
              </a:lnSpc>
            </a:pPr>
            <a:r>
              <a:rPr lang="en-US" sz="7000" spc="-210">
                <a:solidFill>
                  <a:srgbClr val="22404D"/>
                </a:solidFill>
                <a:latin typeface="Montserrat Extra-Bold"/>
              </a:rPr>
              <a:t>Aspectos necesarios para poner en marcha un negocio</a:t>
            </a:r>
          </a:p>
          <a:p>
            <a:pPr algn="ctr">
              <a:lnSpc>
                <a:spcPts val="8400"/>
              </a:lnSpc>
            </a:pPr>
            <a:endParaRPr lang="en-US" sz="7000" spc="-210">
              <a:solidFill>
                <a:srgbClr val="22404D"/>
              </a:solidFill>
              <a:latin typeface="Montserrat Extra-Bold"/>
            </a:endParaRPr>
          </a:p>
          <a:p>
            <a:pPr algn="ctr">
              <a:lnSpc>
                <a:spcPts val="8400"/>
              </a:lnSpc>
            </a:pPr>
            <a:endParaRPr lang="en-US" sz="7000" spc="-210">
              <a:solidFill>
                <a:srgbClr val="22404D"/>
              </a:solidFill>
              <a:latin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00763D">
                  <a:alpha val="77647"/>
                </a:srgbClr>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28708B">
                  <a:alpha val="77647"/>
                </a:srgbClr>
              </a:solidFill>
            </p:spPr>
          </p:sp>
        </p:grpSp>
      </p:grpSp>
      <p:grpSp>
        <p:nvGrpSpPr>
          <p:cNvPr id="7" name="Group 7"/>
          <p:cNvGrpSpPr/>
          <p:nvPr/>
        </p:nvGrpSpPr>
        <p:grpSpPr>
          <a:xfrm>
            <a:off x="-1193738" y="-931767"/>
            <a:ext cx="3955788" cy="4663763"/>
            <a:chOff x="0" y="0"/>
            <a:chExt cx="5274385" cy="6218350"/>
          </a:xfrm>
        </p:grpSpPr>
        <p:grpSp>
          <p:nvGrpSpPr>
            <p:cNvPr id="8" name="Group 8"/>
            <p:cNvGrpSpPr/>
            <p:nvPr/>
          </p:nvGrpSpPr>
          <p:grpSpPr>
            <a:xfrm rot="-2700000">
              <a:off x="-81642" y="1746690"/>
              <a:ext cx="5607681" cy="1610992"/>
              <a:chOff x="0" y="0"/>
              <a:chExt cx="1414632" cy="406400"/>
            </a:xfrm>
          </p:grpSpPr>
          <p:sp>
            <p:nvSpPr>
              <p:cNvPr id="9" name="Freeform 9"/>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763D">
                  <a:alpha val="82745"/>
                </a:srgbClr>
              </a:solidFill>
            </p:spPr>
          </p:sp>
        </p:grpSp>
        <p:grpSp>
          <p:nvGrpSpPr>
            <p:cNvPr id="10" name="Group 10"/>
            <p:cNvGrpSpPr/>
            <p:nvPr/>
          </p:nvGrpSpPr>
          <p:grpSpPr>
            <a:xfrm rot="-2700000">
              <a:off x="-97486" y="3232862"/>
              <a:ext cx="4554957" cy="1610992"/>
              <a:chOff x="0" y="0"/>
              <a:chExt cx="1149065" cy="406400"/>
            </a:xfrm>
          </p:grpSpPr>
          <p:sp>
            <p:nvSpPr>
              <p:cNvPr id="11" name="Freeform 11"/>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BBD153">
                  <a:alpha val="82745"/>
                </a:srgbClr>
              </a:solidFill>
            </p:spPr>
          </p:sp>
        </p:grpSp>
      </p:grpSp>
      <p:pic>
        <p:nvPicPr>
          <p:cNvPr id="12" name="Picture 12"/>
          <p:cNvPicPr>
            <a:picLocks noChangeAspect="1"/>
          </p:cNvPicPr>
          <p:nvPr/>
        </p:nvPicPr>
        <p:blipFill>
          <a:blip r:embed="rId2"/>
          <a:srcRect/>
          <a:stretch>
            <a:fillRect/>
          </a:stretch>
        </p:blipFill>
        <p:spPr>
          <a:xfrm>
            <a:off x="-3680124" y="5433910"/>
            <a:ext cx="11123216" cy="6253849"/>
          </a:xfrm>
          <a:prstGeom prst="rect">
            <a:avLst/>
          </a:prstGeom>
        </p:spPr>
      </p:pic>
      <p:pic>
        <p:nvPicPr>
          <p:cNvPr id="13" name="Picture 13"/>
          <p:cNvPicPr>
            <a:picLocks noChangeAspect="1"/>
          </p:cNvPicPr>
          <p:nvPr/>
        </p:nvPicPr>
        <p:blipFill>
          <a:blip r:embed="rId3"/>
          <a:srcRect/>
          <a:stretch>
            <a:fillRect/>
          </a:stretch>
        </p:blipFill>
        <p:spPr>
          <a:xfrm>
            <a:off x="15791688" y="1106385"/>
            <a:ext cx="2143239" cy="1928915"/>
          </a:xfrm>
          <a:prstGeom prst="rect">
            <a:avLst/>
          </a:prstGeom>
        </p:spPr>
      </p:pic>
      <p:pic>
        <p:nvPicPr>
          <p:cNvPr id="14" name="Picture 14"/>
          <p:cNvPicPr>
            <a:picLocks noChangeAspect="1"/>
          </p:cNvPicPr>
          <p:nvPr/>
        </p:nvPicPr>
        <p:blipFill>
          <a:blip r:embed="rId4"/>
          <a:srcRect/>
          <a:stretch>
            <a:fillRect/>
          </a:stretch>
        </p:blipFill>
        <p:spPr>
          <a:xfrm>
            <a:off x="5295482" y="2141986"/>
            <a:ext cx="1455916" cy="1454623"/>
          </a:xfrm>
          <a:prstGeom prst="rect">
            <a:avLst/>
          </a:prstGeom>
        </p:spPr>
      </p:pic>
      <p:sp>
        <p:nvSpPr>
          <p:cNvPr id="15" name="TextBox 15"/>
          <p:cNvSpPr txBox="1"/>
          <p:nvPr/>
        </p:nvSpPr>
        <p:spPr>
          <a:xfrm>
            <a:off x="9144000" y="4939423"/>
            <a:ext cx="9355204" cy="638175"/>
          </a:xfrm>
          <a:prstGeom prst="rect">
            <a:avLst/>
          </a:prstGeom>
        </p:spPr>
        <p:txBody>
          <a:bodyPr lIns="0" tIns="0" rIns="0" bIns="0" rtlCol="0" anchor="t">
            <a:spAutoFit/>
          </a:bodyPr>
          <a:lstStyle/>
          <a:p>
            <a:pPr>
              <a:lnSpc>
                <a:spcPts val="5250"/>
              </a:lnSpc>
            </a:pPr>
            <a:r>
              <a:rPr lang="en-US" sz="3500">
                <a:solidFill>
                  <a:srgbClr val="285F74"/>
                </a:solidFill>
                <a:latin typeface="Montserrat Semi-Bold"/>
              </a:rPr>
              <a:t>Sociedad en comandita simple</a:t>
            </a:r>
          </a:p>
        </p:txBody>
      </p:sp>
      <p:grpSp>
        <p:nvGrpSpPr>
          <p:cNvPr id="16" name="Group 16"/>
          <p:cNvGrpSpPr/>
          <p:nvPr/>
        </p:nvGrpSpPr>
        <p:grpSpPr>
          <a:xfrm>
            <a:off x="10224423" y="1028700"/>
            <a:ext cx="12763900" cy="2006600"/>
            <a:chOff x="0" y="0"/>
            <a:chExt cx="17018533" cy="2675467"/>
          </a:xfrm>
        </p:grpSpPr>
        <p:sp>
          <p:nvSpPr>
            <p:cNvPr id="17" name="TextBox 17"/>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18" name="TextBox 18"/>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sp>
        <p:nvSpPr>
          <p:cNvPr id="19" name="TextBox 19"/>
          <p:cNvSpPr txBox="1"/>
          <p:nvPr/>
        </p:nvSpPr>
        <p:spPr>
          <a:xfrm>
            <a:off x="7682116" y="796925"/>
            <a:ext cx="13713002" cy="1076325"/>
          </a:xfrm>
          <a:prstGeom prst="rect">
            <a:avLst/>
          </a:prstGeom>
        </p:spPr>
        <p:txBody>
          <a:bodyPr lIns="0" tIns="0" rIns="0" bIns="0" rtlCol="0" anchor="t">
            <a:spAutoFit/>
          </a:bodyPr>
          <a:lstStyle/>
          <a:p>
            <a:pPr>
              <a:lnSpc>
                <a:spcPts val="8400"/>
              </a:lnSpc>
            </a:pPr>
            <a:r>
              <a:rPr lang="en-US" sz="7000" spc="-210">
                <a:solidFill>
                  <a:srgbClr val="22404D"/>
                </a:solidFill>
                <a:latin typeface="Montserrat Extra-Bold"/>
              </a:rPr>
              <a:t>Tipos de sociedades</a:t>
            </a:r>
          </a:p>
        </p:txBody>
      </p:sp>
      <p:sp>
        <p:nvSpPr>
          <p:cNvPr id="20" name="TextBox 20"/>
          <p:cNvSpPr txBox="1"/>
          <p:nvPr/>
        </p:nvSpPr>
        <p:spPr>
          <a:xfrm>
            <a:off x="6751398" y="2497823"/>
            <a:ext cx="9355204" cy="638175"/>
          </a:xfrm>
          <a:prstGeom prst="rect">
            <a:avLst/>
          </a:prstGeom>
        </p:spPr>
        <p:txBody>
          <a:bodyPr lIns="0" tIns="0" rIns="0" bIns="0" rtlCol="0" anchor="t">
            <a:spAutoFit/>
          </a:bodyPr>
          <a:lstStyle/>
          <a:p>
            <a:pPr>
              <a:lnSpc>
                <a:spcPts val="5250"/>
              </a:lnSpc>
            </a:pPr>
            <a:r>
              <a:rPr lang="en-US" sz="3500">
                <a:solidFill>
                  <a:srgbClr val="285F74"/>
                </a:solidFill>
                <a:latin typeface="Montserrat Semi-Bold"/>
              </a:rPr>
              <a:t>Individuales de responsabilidad limitada</a:t>
            </a:r>
          </a:p>
        </p:txBody>
      </p:sp>
      <p:sp>
        <p:nvSpPr>
          <p:cNvPr id="21" name="TextBox 21"/>
          <p:cNvSpPr txBox="1"/>
          <p:nvPr/>
        </p:nvSpPr>
        <p:spPr>
          <a:xfrm>
            <a:off x="2254334" y="3768662"/>
            <a:ext cx="9355204" cy="638175"/>
          </a:xfrm>
          <a:prstGeom prst="rect">
            <a:avLst/>
          </a:prstGeom>
        </p:spPr>
        <p:txBody>
          <a:bodyPr lIns="0" tIns="0" rIns="0" bIns="0" rtlCol="0" anchor="t">
            <a:spAutoFit/>
          </a:bodyPr>
          <a:lstStyle/>
          <a:p>
            <a:pPr>
              <a:lnSpc>
                <a:spcPts val="5250"/>
              </a:lnSpc>
            </a:pPr>
            <a:r>
              <a:rPr lang="en-US" sz="3500">
                <a:solidFill>
                  <a:srgbClr val="285F74"/>
                </a:solidFill>
                <a:latin typeface="Montserrat Semi-Bold"/>
              </a:rPr>
              <a:t>Sociedad en nombre colectivo</a:t>
            </a:r>
          </a:p>
        </p:txBody>
      </p:sp>
      <p:sp>
        <p:nvSpPr>
          <p:cNvPr id="22" name="TextBox 22"/>
          <p:cNvSpPr txBox="1"/>
          <p:nvPr/>
        </p:nvSpPr>
        <p:spPr>
          <a:xfrm>
            <a:off x="2254334" y="6005410"/>
            <a:ext cx="9355204" cy="638175"/>
          </a:xfrm>
          <a:prstGeom prst="rect">
            <a:avLst/>
          </a:prstGeom>
        </p:spPr>
        <p:txBody>
          <a:bodyPr lIns="0" tIns="0" rIns="0" bIns="0" rtlCol="0" anchor="t">
            <a:spAutoFit/>
          </a:bodyPr>
          <a:lstStyle/>
          <a:p>
            <a:pPr>
              <a:lnSpc>
                <a:spcPts val="5250"/>
              </a:lnSpc>
            </a:pPr>
            <a:r>
              <a:rPr lang="en-US" sz="3500">
                <a:solidFill>
                  <a:srgbClr val="285F74"/>
                </a:solidFill>
                <a:latin typeface="Montserrat Semi-Bold"/>
              </a:rPr>
              <a:t>Sociedad de responsabilidad limitada</a:t>
            </a:r>
          </a:p>
        </p:txBody>
      </p:sp>
      <p:sp>
        <p:nvSpPr>
          <p:cNvPr id="23" name="TextBox 23"/>
          <p:cNvSpPr txBox="1"/>
          <p:nvPr/>
        </p:nvSpPr>
        <p:spPr>
          <a:xfrm>
            <a:off x="9144000" y="7176985"/>
            <a:ext cx="9355204" cy="638175"/>
          </a:xfrm>
          <a:prstGeom prst="rect">
            <a:avLst/>
          </a:prstGeom>
        </p:spPr>
        <p:txBody>
          <a:bodyPr lIns="0" tIns="0" rIns="0" bIns="0" rtlCol="0" anchor="t">
            <a:spAutoFit/>
          </a:bodyPr>
          <a:lstStyle/>
          <a:p>
            <a:pPr>
              <a:lnSpc>
                <a:spcPts val="5250"/>
              </a:lnSpc>
            </a:pPr>
            <a:r>
              <a:rPr lang="en-US" sz="3500">
                <a:solidFill>
                  <a:srgbClr val="285F74"/>
                </a:solidFill>
                <a:latin typeface="Montserrat Semi-Bold"/>
              </a:rPr>
              <a:t>Sociedad anónima</a:t>
            </a:r>
          </a:p>
        </p:txBody>
      </p:sp>
      <p:sp>
        <p:nvSpPr>
          <p:cNvPr id="24" name="TextBox 24"/>
          <p:cNvSpPr txBox="1"/>
          <p:nvPr/>
        </p:nvSpPr>
        <p:spPr>
          <a:xfrm>
            <a:off x="5183413" y="8388867"/>
            <a:ext cx="9355204" cy="638175"/>
          </a:xfrm>
          <a:prstGeom prst="rect">
            <a:avLst/>
          </a:prstGeom>
        </p:spPr>
        <p:txBody>
          <a:bodyPr lIns="0" tIns="0" rIns="0" bIns="0" rtlCol="0" anchor="t">
            <a:spAutoFit/>
          </a:bodyPr>
          <a:lstStyle/>
          <a:p>
            <a:pPr>
              <a:lnSpc>
                <a:spcPts val="5250"/>
              </a:lnSpc>
            </a:pPr>
            <a:r>
              <a:rPr lang="en-US" sz="3500">
                <a:solidFill>
                  <a:srgbClr val="285F74"/>
                </a:solidFill>
                <a:latin typeface="Montserrat Semi-Bold"/>
              </a:rPr>
              <a:t>Individuales de responsabilidad limitada</a:t>
            </a:r>
          </a:p>
        </p:txBody>
      </p:sp>
      <p:pic>
        <p:nvPicPr>
          <p:cNvPr id="25" name="Picture 25"/>
          <p:cNvPicPr>
            <a:picLocks noChangeAspect="1"/>
          </p:cNvPicPr>
          <p:nvPr/>
        </p:nvPicPr>
        <p:blipFill>
          <a:blip r:embed="rId4"/>
          <a:srcRect/>
          <a:stretch>
            <a:fillRect/>
          </a:stretch>
        </p:blipFill>
        <p:spPr>
          <a:xfrm>
            <a:off x="1028700" y="3412825"/>
            <a:ext cx="1455916" cy="1454623"/>
          </a:xfrm>
          <a:prstGeom prst="rect">
            <a:avLst/>
          </a:prstGeom>
        </p:spPr>
      </p:pic>
      <p:pic>
        <p:nvPicPr>
          <p:cNvPr id="26" name="Picture 26"/>
          <p:cNvPicPr>
            <a:picLocks noChangeAspect="1"/>
          </p:cNvPicPr>
          <p:nvPr/>
        </p:nvPicPr>
        <p:blipFill>
          <a:blip r:embed="rId4"/>
          <a:srcRect/>
          <a:stretch>
            <a:fillRect/>
          </a:stretch>
        </p:blipFill>
        <p:spPr>
          <a:xfrm>
            <a:off x="7688084" y="4583587"/>
            <a:ext cx="1455916" cy="1454623"/>
          </a:xfrm>
          <a:prstGeom prst="rect">
            <a:avLst/>
          </a:prstGeom>
        </p:spPr>
      </p:pic>
      <p:pic>
        <p:nvPicPr>
          <p:cNvPr id="27" name="Picture 27"/>
          <p:cNvPicPr>
            <a:picLocks noChangeAspect="1"/>
          </p:cNvPicPr>
          <p:nvPr/>
        </p:nvPicPr>
        <p:blipFill>
          <a:blip r:embed="rId4"/>
          <a:srcRect/>
          <a:stretch>
            <a:fillRect/>
          </a:stretch>
        </p:blipFill>
        <p:spPr>
          <a:xfrm>
            <a:off x="7688084" y="6821148"/>
            <a:ext cx="1455916" cy="1454623"/>
          </a:xfrm>
          <a:prstGeom prst="rect">
            <a:avLst/>
          </a:prstGeom>
        </p:spPr>
      </p:pic>
      <p:pic>
        <p:nvPicPr>
          <p:cNvPr id="28" name="Picture 28"/>
          <p:cNvPicPr>
            <a:picLocks noChangeAspect="1"/>
          </p:cNvPicPr>
          <p:nvPr/>
        </p:nvPicPr>
        <p:blipFill>
          <a:blip r:embed="rId4"/>
          <a:srcRect/>
          <a:stretch>
            <a:fillRect/>
          </a:stretch>
        </p:blipFill>
        <p:spPr>
          <a:xfrm>
            <a:off x="1028700" y="5649573"/>
            <a:ext cx="1455916" cy="1454623"/>
          </a:xfrm>
          <a:prstGeom prst="rect">
            <a:avLst/>
          </a:prstGeom>
        </p:spPr>
      </p:pic>
      <p:pic>
        <p:nvPicPr>
          <p:cNvPr id="29" name="Picture 29"/>
          <p:cNvPicPr>
            <a:picLocks noChangeAspect="1"/>
          </p:cNvPicPr>
          <p:nvPr/>
        </p:nvPicPr>
        <p:blipFill>
          <a:blip r:embed="rId4"/>
          <a:srcRect/>
          <a:stretch>
            <a:fillRect/>
          </a:stretch>
        </p:blipFill>
        <p:spPr>
          <a:xfrm>
            <a:off x="3949594" y="8033031"/>
            <a:ext cx="1455916" cy="145462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sp>
        <p:nvSpPr>
          <p:cNvPr id="2" name="TextBox 2"/>
          <p:cNvSpPr txBox="1"/>
          <p:nvPr/>
        </p:nvSpPr>
        <p:spPr>
          <a:xfrm>
            <a:off x="1554085" y="2034432"/>
            <a:ext cx="14480422" cy="1076325"/>
          </a:xfrm>
          <a:prstGeom prst="rect">
            <a:avLst/>
          </a:prstGeom>
        </p:spPr>
        <p:txBody>
          <a:bodyPr lIns="0" tIns="0" rIns="0" bIns="0" rtlCol="0" anchor="t">
            <a:spAutoFit/>
          </a:bodyPr>
          <a:lstStyle/>
          <a:p>
            <a:pPr algn="ctr">
              <a:lnSpc>
                <a:spcPts val="8400"/>
              </a:lnSpc>
            </a:pPr>
            <a:r>
              <a:rPr lang="en-US" sz="7000" spc="-210">
                <a:solidFill>
                  <a:srgbClr val="285F74"/>
                </a:solidFill>
                <a:latin typeface="Montserrat Extra-Bold"/>
              </a:rPr>
              <a:t>Licencias y derechos</a:t>
            </a:r>
          </a:p>
        </p:txBody>
      </p:sp>
      <p:pic>
        <p:nvPicPr>
          <p:cNvPr id="3" name="Picture 3"/>
          <p:cNvPicPr>
            <a:picLocks noChangeAspect="1"/>
          </p:cNvPicPr>
          <p:nvPr/>
        </p:nvPicPr>
        <p:blipFill>
          <a:blip r:embed="rId3"/>
          <a:srcRect/>
          <a:stretch>
            <a:fillRect/>
          </a:stretch>
        </p:blipFill>
        <p:spPr>
          <a:xfrm>
            <a:off x="1028700" y="497370"/>
            <a:ext cx="3464105" cy="1062660"/>
          </a:xfrm>
          <a:prstGeom prst="rect">
            <a:avLst/>
          </a:prstGeom>
        </p:spPr>
      </p:pic>
      <p:pic>
        <p:nvPicPr>
          <p:cNvPr id="4" name="Picture 4"/>
          <p:cNvPicPr>
            <a:picLocks noChangeAspect="1"/>
          </p:cNvPicPr>
          <p:nvPr/>
        </p:nvPicPr>
        <p:blipFill>
          <a:blip r:embed="rId4"/>
          <a:srcRect/>
          <a:stretch>
            <a:fillRect/>
          </a:stretch>
        </p:blipFill>
        <p:spPr>
          <a:xfrm>
            <a:off x="11473055" y="-1252215"/>
            <a:ext cx="10003825" cy="5624489"/>
          </a:xfrm>
          <a:prstGeom prst="rect">
            <a:avLst/>
          </a:prstGeom>
        </p:spPr>
      </p:pic>
      <p:grpSp>
        <p:nvGrpSpPr>
          <p:cNvPr id="5" name="Group 5"/>
          <p:cNvGrpSpPr/>
          <p:nvPr/>
        </p:nvGrpSpPr>
        <p:grpSpPr>
          <a:xfrm>
            <a:off x="14435416" y="6933393"/>
            <a:ext cx="4079102" cy="4649813"/>
            <a:chOff x="0" y="0"/>
            <a:chExt cx="5438803" cy="6199751"/>
          </a:xfrm>
        </p:grpSpPr>
        <p:grpSp>
          <p:nvGrpSpPr>
            <p:cNvPr id="6" name="Group 6"/>
            <p:cNvGrpSpPr/>
            <p:nvPr/>
          </p:nvGrpSpPr>
          <p:grpSpPr>
            <a:xfrm rot="-2700000">
              <a:off x="-270909" y="1863898"/>
              <a:ext cx="5980621" cy="1711008"/>
              <a:chOff x="0" y="0"/>
              <a:chExt cx="1420522" cy="406400"/>
            </a:xfrm>
          </p:grpSpPr>
          <p:sp>
            <p:nvSpPr>
              <p:cNvPr id="7" name="Freeform 7"/>
              <p:cNvSpPr/>
              <p:nvPr/>
            </p:nvSpPr>
            <p:spPr>
              <a:xfrm>
                <a:off x="17780" y="22860"/>
                <a:ext cx="1395122" cy="360680"/>
              </a:xfrm>
              <a:custGeom>
                <a:avLst/>
                <a:gdLst/>
                <a:ahLst/>
                <a:cxnLst/>
                <a:rect l="l" t="t" r="r" b="b"/>
                <a:pathLst>
                  <a:path w="1395122" h="360680">
                    <a:moveTo>
                      <a:pt x="1395122" y="180340"/>
                    </a:moveTo>
                    <a:cubicBezTo>
                      <a:pt x="1395122" y="81280"/>
                      <a:pt x="1315112" y="0"/>
                      <a:pt x="1214782" y="0"/>
                    </a:cubicBezTo>
                    <a:lnTo>
                      <a:pt x="172720" y="0"/>
                    </a:lnTo>
                    <a:lnTo>
                      <a:pt x="172720" y="1270"/>
                    </a:lnTo>
                    <a:cubicBezTo>
                      <a:pt x="76200" y="5080"/>
                      <a:pt x="0" y="83820"/>
                      <a:pt x="0" y="180340"/>
                    </a:cubicBezTo>
                    <a:cubicBezTo>
                      <a:pt x="0" y="276860"/>
                      <a:pt x="77470" y="355600"/>
                      <a:pt x="172720" y="359410"/>
                    </a:cubicBezTo>
                    <a:lnTo>
                      <a:pt x="172720" y="360680"/>
                    </a:lnTo>
                    <a:lnTo>
                      <a:pt x="1214782" y="360680"/>
                    </a:lnTo>
                    <a:cubicBezTo>
                      <a:pt x="1313842" y="360680"/>
                      <a:pt x="1395122" y="279400"/>
                      <a:pt x="1395122" y="180340"/>
                    </a:cubicBezTo>
                    <a:close/>
                  </a:path>
                </a:pathLst>
              </a:custGeom>
              <a:solidFill>
                <a:srgbClr val="285F74"/>
              </a:solidFill>
            </p:spPr>
          </p:sp>
        </p:grpSp>
        <p:grpSp>
          <p:nvGrpSpPr>
            <p:cNvPr id="8" name="Group 8"/>
            <p:cNvGrpSpPr/>
            <p:nvPr/>
          </p:nvGrpSpPr>
          <p:grpSpPr>
            <a:xfrm rot="-2700000">
              <a:off x="129703" y="3008681"/>
              <a:ext cx="4894969" cy="1711008"/>
              <a:chOff x="0" y="0"/>
              <a:chExt cx="1162657" cy="406400"/>
            </a:xfrm>
          </p:grpSpPr>
          <p:sp>
            <p:nvSpPr>
              <p:cNvPr id="9" name="Freeform 9"/>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solidFill>
            </p:spPr>
          </p:sp>
        </p:grpSp>
      </p:grpSp>
      <p:grpSp>
        <p:nvGrpSpPr>
          <p:cNvPr id="10" name="Group 10"/>
          <p:cNvGrpSpPr/>
          <p:nvPr/>
        </p:nvGrpSpPr>
        <p:grpSpPr>
          <a:xfrm>
            <a:off x="-5084001" y="-2087243"/>
            <a:ext cx="10908612" cy="12919035"/>
            <a:chOff x="0" y="0"/>
            <a:chExt cx="14544816" cy="17225380"/>
          </a:xfrm>
        </p:grpSpPr>
        <p:grpSp>
          <p:nvGrpSpPr>
            <p:cNvPr id="11" name="Group 11"/>
            <p:cNvGrpSpPr/>
            <p:nvPr/>
          </p:nvGrpSpPr>
          <p:grpSpPr>
            <a:xfrm rot="-2700000">
              <a:off x="2556842" y="3625680"/>
              <a:ext cx="12149878" cy="4574709"/>
              <a:chOff x="0" y="0"/>
              <a:chExt cx="1079350" cy="406400"/>
            </a:xfrm>
          </p:grpSpPr>
          <p:sp>
            <p:nvSpPr>
              <p:cNvPr id="12" name="Freeform 12"/>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3" name="Group 13"/>
            <p:cNvGrpSpPr/>
            <p:nvPr/>
          </p:nvGrpSpPr>
          <p:grpSpPr>
            <a:xfrm rot="-2700000">
              <a:off x="-299237" y="8693441"/>
              <a:ext cx="13087643" cy="4574709"/>
              <a:chOff x="0" y="0"/>
              <a:chExt cx="1162657" cy="406400"/>
            </a:xfrm>
          </p:grpSpPr>
          <p:sp>
            <p:nvSpPr>
              <p:cNvPr id="14" name="Freeform 14"/>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37262" y="8312185"/>
            <a:ext cx="1111085" cy="731927"/>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01386" y="5676900"/>
            <a:ext cx="1022919" cy="929578"/>
          </a:xfrm>
          <a:prstGeom prst="rect">
            <a:avLst/>
          </a:prstGeom>
        </p:spPr>
      </p:pic>
      <p:sp>
        <p:nvSpPr>
          <p:cNvPr id="17" name="TextBox 17"/>
          <p:cNvSpPr txBox="1"/>
          <p:nvPr/>
        </p:nvSpPr>
        <p:spPr>
          <a:xfrm>
            <a:off x="1311355" y="7754224"/>
            <a:ext cx="6362900" cy="542925"/>
          </a:xfrm>
          <a:prstGeom prst="rect">
            <a:avLst/>
          </a:prstGeom>
        </p:spPr>
        <p:txBody>
          <a:bodyPr lIns="0" tIns="0" rIns="0" bIns="0" rtlCol="0" anchor="t">
            <a:spAutoFit/>
          </a:bodyPr>
          <a:lstStyle/>
          <a:p>
            <a:pPr algn="ctr">
              <a:lnSpc>
                <a:spcPts val="4200"/>
              </a:lnSpc>
              <a:spcBef>
                <a:spcPct val="0"/>
              </a:spcBef>
            </a:pPr>
            <a:r>
              <a:rPr lang="en-US" sz="3500" spc="-105">
                <a:solidFill>
                  <a:srgbClr val="00A0AF"/>
                </a:solidFill>
                <a:latin typeface="Montserrat Extra-Bold"/>
              </a:rPr>
              <a:t>Licencia comercial</a:t>
            </a:r>
          </a:p>
        </p:txBody>
      </p:sp>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78877" y="5755106"/>
            <a:ext cx="1739072" cy="491288"/>
          </a:xfrm>
          <a:prstGeom prst="rect">
            <a:avLst/>
          </a:prstGeom>
        </p:spPr>
      </p:pic>
      <p:sp>
        <p:nvSpPr>
          <p:cNvPr id="19" name="TextBox 19"/>
          <p:cNvSpPr txBox="1"/>
          <p:nvPr/>
        </p:nvSpPr>
        <p:spPr>
          <a:xfrm>
            <a:off x="2760752" y="5114925"/>
            <a:ext cx="5317018" cy="542925"/>
          </a:xfrm>
          <a:prstGeom prst="rect">
            <a:avLst/>
          </a:prstGeom>
        </p:spPr>
        <p:txBody>
          <a:bodyPr lIns="0" tIns="0" rIns="0" bIns="0" rtlCol="0" anchor="t">
            <a:spAutoFit/>
          </a:bodyPr>
          <a:lstStyle/>
          <a:p>
            <a:pPr algn="ctr">
              <a:lnSpc>
                <a:spcPts val="4200"/>
              </a:lnSpc>
              <a:spcBef>
                <a:spcPct val="0"/>
              </a:spcBef>
            </a:pPr>
            <a:r>
              <a:rPr lang="en-US" sz="3500" spc="-105">
                <a:solidFill>
                  <a:srgbClr val="00A0AF"/>
                </a:solidFill>
                <a:latin typeface="Montserrat Extra-Bold"/>
              </a:rPr>
              <a:t>Registro de marcas</a:t>
            </a:r>
          </a:p>
        </p:txBody>
      </p:sp>
      <p:sp>
        <p:nvSpPr>
          <p:cNvPr id="20" name="TextBox 20"/>
          <p:cNvSpPr txBox="1"/>
          <p:nvPr/>
        </p:nvSpPr>
        <p:spPr>
          <a:xfrm>
            <a:off x="9144000" y="5086350"/>
            <a:ext cx="6721631" cy="914400"/>
          </a:xfrm>
          <a:prstGeom prst="rect">
            <a:avLst/>
          </a:prstGeom>
        </p:spPr>
        <p:txBody>
          <a:bodyPr lIns="0" tIns="0" rIns="0" bIns="0" rtlCol="0" anchor="t">
            <a:spAutoFit/>
          </a:bodyPr>
          <a:lstStyle/>
          <a:p>
            <a:pPr algn="just">
              <a:lnSpc>
                <a:spcPts val="3600"/>
              </a:lnSpc>
              <a:spcBef>
                <a:spcPct val="0"/>
              </a:spcBef>
            </a:pPr>
            <a:r>
              <a:rPr lang="en-US" sz="3000" spc="-89">
                <a:solidFill>
                  <a:srgbClr val="22404D"/>
                </a:solidFill>
                <a:latin typeface="Montserrat Extra-Bold"/>
              </a:rPr>
              <a:t>Este proceso se realiza ante el Registro Nacional</a:t>
            </a:r>
          </a:p>
        </p:txBody>
      </p:sp>
      <p:sp>
        <p:nvSpPr>
          <p:cNvPr id="21" name="TextBox 21"/>
          <p:cNvSpPr txBox="1"/>
          <p:nvPr/>
        </p:nvSpPr>
        <p:spPr>
          <a:xfrm>
            <a:off x="8026356" y="7706599"/>
            <a:ext cx="6409060" cy="914400"/>
          </a:xfrm>
          <a:prstGeom prst="rect">
            <a:avLst/>
          </a:prstGeom>
        </p:spPr>
        <p:txBody>
          <a:bodyPr lIns="0" tIns="0" rIns="0" bIns="0" rtlCol="0" anchor="t">
            <a:spAutoFit/>
          </a:bodyPr>
          <a:lstStyle/>
          <a:p>
            <a:pPr algn="ctr">
              <a:lnSpc>
                <a:spcPts val="3600"/>
              </a:lnSpc>
              <a:spcBef>
                <a:spcPct val="0"/>
              </a:spcBef>
            </a:pPr>
            <a:r>
              <a:rPr lang="en-US" sz="3000" spc="-89">
                <a:solidFill>
                  <a:srgbClr val="22404D"/>
                </a:solidFill>
                <a:latin typeface="Montserrat Extra-Bold"/>
              </a:rPr>
              <a:t>Es la autorización municipal para realizar una actividad económica</a:t>
            </a:r>
          </a:p>
        </p:txBody>
      </p:sp>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287284" y="8678149"/>
            <a:ext cx="1739072" cy="49128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64494" y="-322051"/>
            <a:ext cx="15427329" cy="1060905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sp>
        <p:nvSpPr>
          <p:cNvPr id="2" name="TextBox 2"/>
          <p:cNvSpPr txBox="1"/>
          <p:nvPr/>
        </p:nvSpPr>
        <p:spPr>
          <a:xfrm>
            <a:off x="1903789" y="1427414"/>
            <a:ext cx="14480422" cy="1076325"/>
          </a:xfrm>
          <a:prstGeom prst="rect">
            <a:avLst/>
          </a:prstGeom>
        </p:spPr>
        <p:txBody>
          <a:bodyPr lIns="0" tIns="0" rIns="0" bIns="0" rtlCol="0" anchor="t">
            <a:spAutoFit/>
          </a:bodyPr>
          <a:lstStyle/>
          <a:p>
            <a:pPr algn="ctr">
              <a:lnSpc>
                <a:spcPts val="8400"/>
              </a:lnSpc>
            </a:pPr>
            <a:r>
              <a:rPr lang="en-US" sz="7000" spc="-210">
                <a:solidFill>
                  <a:srgbClr val="285F74"/>
                </a:solidFill>
                <a:latin typeface="Montserrat Extra-Bold"/>
              </a:rPr>
              <a:t>Obligaciones legales</a:t>
            </a:r>
          </a:p>
        </p:txBody>
      </p:sp>
      <p:pic>
        <p:nvPicPr>
          <p:cNvPr id="3" name="Picture 3"/>
          <p:cNvPicPr>
            <a:picLocks noChangeAspect="1"/>
          </p:cNvPicPr>
          <p:nvPr/>
        </p:nvPicPr>
        <p:blipFill>
          <a:blip r:embed="rId3"/>
          <a:srcRect/>
          <a:stretch>
            <a:fillRect/>
          </a:stretch>
        </p:blipFill>
        <p:spPr>
          <a:xfrm>
            <a:off x="1028700" y="497370"/>
            <a:ext cx="3464105" cy="1062660"/>
          </a:xfrm>
          <a:prstGeom prst="rect">
            <a:avLst/>
          </a:prstGeom>
        </p:spPr>
      </p:pic>
      <p:pic>
        <p:nvPicPr>
          <p:cNvPr id="4" name="Picture 4"/>
          <p:cNvPicPr>
            <a:picLocks noChangeAspect="1"/>
          </p:cNvPicPr>
          <p:nvPr/>
        </p:nvPicPr>
        <p:blipFill>
          <a:blip r:embed="rId4"/>
          <a:srcRect/>
          <a:stretch>
            <a:fillRect/>
          </a:stretch>
        </p:blipFill>
        <p:spPr>
          <a:xfrm>
            <a:off x="11473055" y="-1252215"/>
            <a:ext cx="10003825" cy="5624489"/>
          </a:xfrm>
          <a:prstGeom prst="rect">
            <a:avLst/>
          </a:prstGeom>
        </p:spPr>
      </p:pic>
      <p:grpSp>
        <p:nvGrpSpPr>
          <p:cNvPr id="5" name="Group 5"/>
          <p:cNvGrpSpPr/>
          <p:nvPr/>
        </p:nvGrpSpPr>
        <p:grpSpPr>
          <a:xfrm>
            <a:off x="14435416" y="6933393"/>
            <a:ext cx="4079102" cy="4649813"/>
            <a:chOff x="0" y="0"/>
            <a:chExt cx="5438803" cy="6199751"/>
          </a:xfrm>
        </p:grpSpPr>
        <p:grpSp>
          <p:nvGrpSpPr>
            <p:cNvPr id="6" name="Group 6"/>
            <p:cNvGrpSpPr/>
            <p:nvPr/>
          </p:nvGrpSpPr>
          <p:grpSpPr>
            <a:xfrm rot="-2700000">
              <a:off x="-270909" y="1863898"/>
              <a:ext cx="5980621" cy="1711008"/>
              <a:chOff x="0" y="0"/>
              <a:chExt cx="1420522" cy="406400"/>
            </a:xfrm>
          </p:grpSpPr>
          <p:sp>
            <p:nvSpPr>
              <p:cNvPr id="7" name="Freeform 7"/>
              <p:cNvSpPr/>
              <p:nvPr/>
            </p:nvSpPr>
            <p:spPr>
              <a:xfrm>
                <a:off x="17780" y="22860"/>
                <a:ext cx="1395122" cy="360680"/>
              </a:xfrm>
              <a:custGeom>
                <a:avLst/>
                <a:gdLst/>
                <a:ahLst/>
                <a:cxnLst/>
                <a:rect l="l" t="t" r="r" b="b"/>
                <a:pathLst>
                  <a:path w="1395122" h="360680">
                    <a:moveTo>
                      <a:pt x="1395122" y="180340"/>
                    </a:moveTo>
                    <a:cubicBezTo>
                      <a:pt x="1395122" y="81280"/>
                      <a:pt x="1315112" y="0"/>
                      <a:pt x="1214782" y="0"/>
                    </a:cubicBezTo>
                    <a:lnTo>
                      <a:pt x="172720" y="0"/>
                    </a:lnTo>
                    <a:lnTo>
                      <a:pt x="172720" y="1270"/>
                    </a:lnTo>
                    <a:cubicBezTo>
                      <a:pt x="76200" y="5080"/>
                      <a:pt x="0" y="83820"/>
                      <a:pt x="0" y="180340"/>
                    </a:cubicBezTo>
                    <a:cubicBezTo>
                      <a:pt x="0" y="276860"/>
                      <a:pt x="77470" y="355600"/>
                      <a:pt x="172720" y="359410"/>
                    </a:cubicBezTo>
                    <a:lnTo>
                      <a:pt x="172720" y="360680"/>
                    </a:lnTo>
                    <a:lnTo>
                      <a:pt x="1214782" y="360680"/>
                    </a:lnTo>
                    <a:cubicBezTo>
                      <a:pt x="1313842" y="360680"/>
                      <a:pt x="1395122" y="279400"/>
                      <a:pt x="1395122" y="180340"/>
                    </a:cubicBezTo>
                    <a:close/>
                  </a:path>
                </a:pathLst>
              </a:custGeom>
              <a:solidFill>
                <a:srgbClr val="285F74"/>
              </a:solidFill>
            </p:spPr>
          </p:sp>
        </p:grpSp>
        <p:grpSp>
          <p:nvGrpSpPr>
            <p:cNvPr id="8" name="Group 8"/>
            <p:cNvGrpSpPr/>
            <p:nvPr/>
          </p:nvGrpSpPr>
          <p:grpSpPr>
            <a:xfrm rot="-2700000">
              <a:off x="129703" y="3008681"/>
              <a:ext cx="4894969" cy="1711008"/>
              <a:chOff x="0" y="0"/>
              <a:chExt cx="1162657" cy="406400"/>
            </a:xfrm>
          </p:grpSpPr>
          <p:sp>
            <p:nvSpPr>
              <p:cNvPr id="9" name="Freeform 9"/>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solidFill>
            </p:spPr>
          </p:sp>
        </p:grpSp>
      </p:grpSp>
      <p:grpSp>
        <p:nvGrpSpPr>
          <p:cNvPr id="10" name="Group 10"/>
          <p:cNvGrpSpPr/>
          <p:nvPr/>
        </p:nvGrpSpPr>
        <p:grpSpPr>
          <a:xfrm>
            <a:off x="-5084001" y="-2087243"/>
            <a:ext cx="10908612" cy="12919035"/>
            <a:chOff x="0" y="0"/>
            <a:chExt cx="14544816" cy="17225380"/>
          </a:xfrm>
        </p:grpSpPr>
        <p:grpSp>
          <p:nvGrpSpPr>
            <p:cNvPr id="11" name="Group 11"/>
            <p:cNvGrpSpPr/>
            <p:nvPr/>
          </p:nvGrpSpPr>
          <p:grpSpPr>
            <a:xfrm rot="-2700000">
              <a:off x="2556842" y="3625680"/>
              <a:ext cx="12149878" cy="4574709"/>
              <a:chOff x="0" y="0"/>
              <a:chExt cx="1079350" cy="406400"/>
            </a:xfrm>
          </p:grpSpPr>
          <p:sp>
            <p:nvSpPr>
              <p:cNvPr id="12" name="Freeform 12"/>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3" name="Group 13"/>
            <p:cNvGrpSpPr/>
            <p:nvPr/>
          </p:nvGrpSpPr>
          <p:grpSpPr>
            <a:xfrm rot="-2700000">
              <a:off x="-299237" y="8693441"/>
              <a:ext cx="13087643" cy="4574709"/>
              <a:chOff x="0" y="0"/>
              <a:chExt cx="1162657" cy="406400"/>
            </a:xfrm>
          </p:grpSpPr>
          <p:sp>
            <p:nvSpPr>
              <p:cNvPr id="14" name="Freeform 14"/>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2548980" y="3503864"/>
            <a:ext cx="2033824" cy="574555"/>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1162166" y="5903691"/>
            <a:ext cx="2031082" cy="573781"/>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0146625" y="8071447"/>
            <a:ext cx="2031082" cy="573781"/>
          </a:xfrm>
          <a:prstGeom prst="rect">
            <a:avLst/>
          </a:prstGeom>
        </p:spPr>
      </p:pic>
      <p:pic>
        <p:nvPicPr>
          <p:cNvPr id="18" name="Picture 18"/>
          <p:cNvPicPr>
            <a:picLocks noChangeAspect="1"/>
          </p:cNvPicPr>
          <p:nvPr/>
        </p:nvPicPr>
        <p:blipFill>
          <a:blip r:embed="rId7"/>
          <a:srcRect/>
          <a:stretch>
            <a:fillRect/>
          </a:stretch>
        </p:blipFill>
        <p:spPr>
          <a:xfrm>
            <a:off x="12355651" y="7466327"/>
            <a:ext cx="1210241" cy="1210241"/>
          </a:xfrm>
          <a:prstGeom prst="rect">
            <a:avLst/>
          </a:prstGeom>
        </p:spPr>
      </p:pic>
      <p:pic>
        <p:nvPicPr>
          <p:cNvPr id="19" name="Picture 19"/>
          <p:cNvPicPr>
            <a:picLocks noChangeAspect="1"/>
          </p:cNvPicPr>
          <p:nvPr/>
        </p:nvPicPr>
        <p:blipFill>
          <a:blip r:embed="rId8"/>
          <a:srcRect/>
          <a:stretch>
            <a:fillRect/>
          </a:stretch>
        </p:blipFill>
        <p:spPr>
          <a:xfrm>
            <a:off x="13246372" y="5964729"/>
            <a:ext cx="1833858" cy="598296"/>
          </a:xfrm>
          <a:prstGeom prst="rect">
            <a:avLst/>
          </a:prstGeom>
        </p:spPr>
      </p:pic>
      <p:pic>
        <p:nvPicPr>
          <p:cNvPr id="20" name="Picture 20"/>
          <p:cNvPicPr>
            <a:picLocks noChangeAspect="1"/>
          </p:cNvPicPr>
          <p:nvPr/>
        </p:nvPicPr>
        <p:blipFill>
          <a:blip r:embed="rId9"/>
          <a:srcRect/>
          <a:stretch>
            <a:fillRect/>
          </a:stretch>
        </p:blipFill>
        <p:spPr>
          <a:xfrm>
            <a:off x="14759334" y="3503864"/>
            <a:ext cx="2226978" cy="869987"/>
          </a:xfrm>
          <a:prstGeom prst="rect">
            <a:avLst/>
          </a:prstGeom>
        </p:spPr>
      </p:pic>
      <p:sp>
        <p:nvSpPr>
          <p:cNvPr id="21" name="TextBox 21"/>
          <p:cNvSpPr txBox="1"/>
          <p:nvPr/>
        </p:nvSpPr>
        <p:spPr>
          <a:xfrm>
            <a:off x="5456077" y="3771900"/>
            <a:ext cx="6721631" cy="1371600"/>
          </a:xfrm>
          <a:prstGeom prst="rect">
            <a:avLst/>
          </a:prstGeom>
        </p:spPr>
        <p:txBody>
          <a:bodyPr lIns="0" tIns="0" rIns="0" bIns="0" rtlCol="0" anchor="t">
            <a:spAutoFit/>
          </a:bodyPr>
          <a:lstStyle/>
          <a:p>
            <a:pPr algn="just">
              <a:lnSpc>
                <a:spcPts val="3600"/>
              </a:lnSpc>
              <a:spcBef>
                <a:spcPct val="0"/>
              </a:spcBef>
            </a:pPr>
            <a:r>
              <a:rPr lang="en-US" sz="3000" spc="-89">
                <a:solidFill>
                  <a:srgbClr val="22404D"/>
                </a:solidFill>
                <a:latin typeface="Montserrat Extra-Bold"/>
              </a:rPr>
              <a:t>Obligatorio inscribirse ante la Dirección General de Tributación como contribuyente</a:t>
            </a:r>
          </a:p>
        </p:txBody>
      </p:sp>
      <p:sp>
        <p:nvSpPr>
          <p:cNvPr id="22" name="TextBox 22"/>
          <p:cNvSpPr txBox="1"/>
          <p:nvPr/>
        </p:nvSpPr>
        <p:spPr>
          <a:xfrm>
            <a:off x="10896400" y="6724950"/>
            <a:ext cx="6362900" cy="542925"/>
          </a:xfrm>
          <a:prstGeom prst="rect">
            <a:avLst/>
          </a:prstGeom>
        </p:spPr>
        <p:txBody>
          <a:bodyPr lIns="0" tIns="0" rIns="0" bIns="0" rtlCol="0" anchor="t">
            <a:spAutoFit/>
          </a:bodyPr>
          <a:lstStyle/>
          <a:p>
            <a:pPr algn="ctr">
              <a:lnSpc>
                <a:spcPts val="4200"/>
              </a:lnSpc>
              <a:spcBef>
                <a:spcPct val="0"/>
              </a:spcBef>
            </a:pPr>
            <a:r>
              <a:rPr lang="en-US" sz="3500" spc="-105">
                <a:solidFill>
                  <a:srgbClr val="00A0AF"/>
                </a:solidFill>
                <a:latin typeface="Montserrat Extra-Bold"/>
              </a:rPr>
              <a:t>INS</a:t>
            </a:r>
          </a:p>
        </p:txBody>
      </p:sp>
      <p:sp>
        <p:nvSpPr>
          <p:cNvPr id="23" name="TextBox 23"/>
          <p:cNvSpPr txBox="1"/>
          <p:nvPr/>
        </p:nvSpPr>
        <p:spPr>
          <a:xfrm>
            <a:off x="12970982" y="4362750"/>
            <a:ext cx="5317018" cy="542925"/>
          </a:xfrm>
          <a:prstGeom prst="rect">
            <a:avLst/>
          </a:prstGeom>
        </p:spPr>
        <p:txBody>
          <a:bodyPr lIns="0" tIns="0" rIns="0" bIns="0" rtlCol="0" anchor="t">
            <a:spAutoFit/>
          </a:bodyPr>
          <a:lstStyle/>
          <a:p>
            <a:pPr algn="ctr">
              <a:lnSpc>
                <a:spcPts val="4200"/>
              </a:lnSpc>
              <a:spcBef>
                <a:spcPct val="0"/>
              </a:spcBef>
            </a:pPr>
            <a:r>
              <a:rPr lang="en-US" sz="3500" spc="-105">
                <a:solidFill>
                  <a:srgbClr val="00A0AF"/>
                </a:solidFill>
                <a:latin typeface="Montserrat Extra-Bold"/>
              </a:rPr>
              <a:t>Impuestos</a:t>
            </a:r>
          </a:p>
        </p:txBody>
      </p:sp>
      <p:sp>
        <p:nvSpPr>
          <p:cNvPr id="24" name="TextBox 24"/>
          <p:cNvSpPr txBox="1"/>
          <p:nvPr/>
        </p:nvSpPr>
        <p:spPr>
          <a:xfrm>
            <a:off x="4267032" y="6190581"/>
            <a:ext cx="6409060" cy="1371600"/>
          </a:xfrm>
          <a:prstGeom prst="rect">
            <a:avLst/>
          </a:prstGeom>
        </p:spPr>
        <p:txBody>
          <a:bodyPr lIns="0" tIns="0" rIns="0" bIns="0" rtlCol="0" anchor="t">
            <a:spAutoFit/>
          </a:bodyPr>
          <a:lstStyle/>
          <a:p>
            <a:pPr algn="just">
              <a:lnSpc>
                <a:spcPts val="3600"/>
              </a:lnSpc>
              <a:spcBef>
                <a:spcPct val="0"/>
              </a:spcBef>
            </a:pPr>
            <a:r>
              <a:rPr lang="en-US" sz="3000" spc="-89">
                <a:solidFill>
                  <a:srgbClr val="22404D"/>
                </a:solidFill>
                <a:latin typeface="Montserrat Extra-Bold"/>
              </a:rPr>
              <a:t>Todos los miembros de planilla registrados en un seguro de riesgos </a:t>
            </a:r>
          </a:p>
        </p:txBody>
      </p:sp>
      <p:sp>
        <p:nvSpPr>
          <p:cNvPr id="25" name="TextBox 25"/>
          <p:cNvSpPr txBox="1"/>
          <p:nvPr/>
        </p:nvSpPr>
        <p:spPr>
          <a:xfrm>
            <a:off x="9789532" y="8839967"/>
            <a:ext cx="6362900" cy="542925"/>
          </a:xfrm>
          <a:prstGeom prst="rect">
            <a:avLst/>
          </a:prstGeom>
        </p:spPr>
        <p:txBody>
          <a:bodyPr lIns="0" tIns="0" rIns="0" bIns="0" rtlCol="0" anchor="t">
            <a:spAutoFit/>
          </a:bodyPr>
          <a:lstStyle/>
          <a:p>
            <a:pPr algn="ctr">
              <a:lnSpc>
                <a:spcPts val="4200"/>
              </a:lnSpc>
              <a:spcBef>
                <a:spcPct val="0"/>
              </a:spcBef>
            </a:pPr>
            <a:r>
              <a:rPr lang="en-US" sz="3500" spc="-105">
                <a:solidFill>
                  <a:srgbClr val="00A0AF"/>
                </a:solidFill>
                <a:latin typeface="Montserrat Extra-Bold"/>
              </a:rPr>
              <a:t>CCSS</a:t>
            </a:r>
          </a:p>
        </p:txBody>
      </p:sp>
      <p:sp>
        <p:nvSpPr>
          <p:cNvPr id="26" name="TextBox 26"/>
          <p:cNvSpPr txBox="1"/>
          <p:nvPr/>
        </p:nvSpPr>
        <p:spPr>
          <a:xfrm>
            <a:off x="3737565" y="8609931"/>
            <a:ext cx="6409060" cy="914400"/>
          </a:xfrm>
          <a:prstGeom prst="rect">
            <a:avLst/>
          </a:prstGeom>
        </p:spPr>
        <p:txBody>
          <a:bodyPr lIns="0" tIns="0" rIns="0" bIns="0" rtlCol="0" anchor="t">
            <a:spAutoFit/>
          </a:bodyPr>
          <a:lstStyle/>
          <a:p>
            <a:pPr algn="just">
              <a:lnSpc>
                <a:spcPts val="3600"/>
              </a:lnSpc>
              <a:spcBef>
                <a:spcPct val="0"/>
              </a:spcBef>
            </a:pPr>
            <a:r>
              <a:rPr lang="en-US" sz="3000" spc="-89">
                <a:solidFill>
                  <a:srgbClr val="22404D"/>
                </a:solidFill>
                <a:latin typeface="Montserrat Extra-Bold"/>
              </a:rPr>
              <a:t>deben registrar sus empleados ante la CCSS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094432" y="-305988"/>
            <a:ext cx="14782330" cy="1041751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sp>
        <p:nvSpPr>
          <p:cNvPr id="2" name="TextBox 2"/>
          <p:cNvSpPr txBox="1"/>
          <p:nvPr/>
        </p:nvSpPr>
        <p:spPr>
          <a:xfrm>
            <a:off x="1891217" y="1998728"/>
            <a:ext cx="14480422" cy="1076325"/>
          </a:xfrm>
          <a:prstGeom prst="rect">
            <a:avLst/>
          </a:prstGeom>
        </p:spPr>
        <p:txBody>
          <a:bodyPr lIns="0" tIns="0" rIns="0" bIns="0" rtlCol="0" anchor="t">
            <a:spAutoFit/>
          </a:bodyPr>
          <a:lstStyle/>
          <a:p>
            <a:pPr algn="ctr">
              <a:lnSpc>
                <a:spcPts val="8400"/>
              </a:lnSpc>
            </a:pPr>
            <a:r>
              <a:rPr lang="en-US" sz="7000" spc="-210">
                <a:solidFill>
                  <a:srgbClr val="285F74"/>
                </a:solidFill>
                <a:latin typeface="Montserrat Extra-Bold"/>
              </a:rPr>
              <a:t>Permisos y limitaciones</a:t>
            </a:r>
          </a:p>
        </p:txBody>
      </p:sp>
      <p:pic>
        <p:nvPicPr>
          <p:cNvPr id="3" name="Picture 3"/>
          <p:cNvPicPr>
            <a:picLocks noChangeAspect="1"/>
          </p:cNvPicPr>
          <p:nvPr/>
        </p:nvPicPr>
        <p:blipFill>
          <a:blip r:embed="rId3"/>
          <a:srcRect/>
          <a:stretch>
            <a:fillRect/>
          </a:stretch>
        </p:blipFill>
        <p:spPr>
          <a:xfrm>
            <a:off x="1028700" y="497370"/>
            <a:ext cx="3464105" cy="1062660"/>
          </a:xfrm>
          <a:prstGeom prst="rect">
            <a:avLst/>
          </a:prstGeom>
        </p:spPr>
      </p:pic>
      <p:pic>
        <p:nvPicPr>
          <p:cNvPr id="4" name="Picture 4"/>
          <p:cNvPicPr>
            <a:picLocks noChangeAspect="1"/>
          </p:cNvPicPr>
          <p:nvPr/>
        </p:nvPicPr>
        <p:blipFill>
          <a:blip r:embed="rId4"/>
          <a:srcRect/>
          <a:stretch>
            <a:fillRect/>
          </a:stretch>
        </p:blipFill>
        <p:spPr>
          <a:xfrm>
            <a:off x="11473055" y="-1252215"/>
            <a:ext cx="10003825" cy="5624489"/>
          </a:xfrm>
          <a:prstGeom prst="rect">
            <a:avLst/>
          </a:prstGeom>
        </p:spPr>
      </p:pic>
      <p:grpSp>
        <p:nvGrpSpPr>
          <p:cNvPr id="5" name="Group 5"/>
          <p:cNvGrpSpPr/>
          <p:nvPr/>
        </p:nvGrpSpPr>
        <p:grpSpPr>
          <a:xfrm>
            <a:off x="14435416" y="6933393"/>
            <a:ext cx="4079102" cy="4649813"/>
            <a:chOff x="0" y="0"/>
            <a:chExt cx="5438803" cy="6199751"/>
          </a:xfrm>
        </p:grpSpPr>
        <p:grpSp>
          <p:nvGrpSpPr>
            <p:cNvPr id="6" name="Group 6"/>
            <p:cNvGrpSpPr/>
            <p:nvPr/>
          </p:nvGrpSpPr>
          <p:grpSpPr>
            <a:xfrm rot="-2700000">
              <a:off x="-270909" y="1863898"/>
              <a:ext cx="5980621" cy="1711008"/>
              <a:chOff x="0" y="0"/>
              <a:chExt cx="1420522" cy="406400"/>
            </a:xfrm>
          </p:grpSpPr>
          <p:sp>
            <p:nvSpPr>
              <p:cNvPr id="7" name="Freeform 7"/>
              <p:cNvSpPr/>
              <p:nvPr/>
            </p:nvSpPr>
            <p:spPr>
              <a:xfrm>
                <a:off x="17780" y="22860"/>
                <a:ext cx="1395122" cy="360680"/>
              </a:xfrm>
              <a:custGeom>
                <a:avLst/>
                <a:gdLst/>
                <a:ahLst/>
                <a:cxnLst/>
                <a:rect l="l" t="t" r="r" b="b"/>
                <a:pathLst>
                  <a:path w="1395122" h="360680">
                    <a:moveTo>
                      <a:pt x="1395122" y="180340"/>
                    </a:moveTo>
                    <a:cubicBezTo>
                      <a:pt x="1395122" y="81280"/>
                      <a:pt x="1315112" y="0"/>
                      <a:pt x="1214782" y="0"/>
                    </a:cubicBezTo>
                    <a:lnTo>
                      <a:pt x="172720" y="0"/>
                    </a:lnTo>
                    <a:lnTo>
                      <a:pt x="172720" y="1270"/>
                    </a:lnTo>
                    <a:cubicBezTo>
                      <a:pt x="76200" y="5080"/>
                      <a:pt x="0" y="83820"/>
                      <a:pt x="0" y="180340"/>
                    </a:cubicBezTo>
                    <a:cubicBezTo>
                      <a:pt x="0" y="276860"/>
                      <a:pt x="77470" y="355600"/>
                      <a:pt x="172720" y="359410"/>
                    </a:cubicBezTo>
                    <a:lnTo>
                      <a:pt x="172720" y="360680"/>
                    </a:lnTo>
                    <a:lnTo>
                      <a:pt x="1214782" y="360680"/>
                    </a:lnTo>
                    <a:cubicBezTo>
                      <a:pt x="1313842" y="360680"/>
                      <a:pt x="1395122" y="279400"/>
                      <a:pt x="1395122" y="180340"/>
                    </a:cubicBezTo>
                    <a:close/>
                  </a:path>
                </a:pathLst>
              </a:custGeom>
              <a:solidFill>
                <a:srgbClr val="285F74"/>
              </a:solidFill>
            </p:spPr>
          </p:sp>
        </p:grpSp>
        <p:grpSp>
          <p:nvGrpSpPr>
            <p:cNvPr id="8" name="Group 8"/>
            <p:cNvGrpSpPr/>
            <p:nvPr/>
          </p:nvGrpSpPr>
          <p:grpSpPr>
            <a:xfrm rot="-2700000">
              <a:off x="129703" y="3008681"/>
              <a:ext cx="4894969" cy="1711008"/>
              <a:chOff x="0" y="0"/>
              <a:chExt cx="1162657" cy="406400"/>
            </a:xfrm>
          </p:grpSpPr>
          <p:sp>
            <p:nvSpPr>
              <p:cNvPr id="9" name="Freeform 9"/>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solidFill>
            </p:spPr>
          </p:sp>
        </p:grpSp>
      </p:grpSp>
      <p:grpSp>
        <p:nvGrpSpPr>
          <p:cNvPr id="10" name="Group 10"/>
          <p:cNvGrpSpPr/>
          <p:nvPr/>
        </p:nvGrpSpPr>
        <p:grpSpPr>
          <a:xfrm>
            <a:off x="-3251996" y="-2632035"/>
            <a:ext cx="10908612" cy="12919035"/>
            <a:chOff x="0" y="0"/>
            <a:chExt cx="14544816" cy="17225380"/>
          </a:xfrm>
        </p:grpSpPr>
        <p:grpSp>
          <p:nvGrpSpPr>
            <p:cNvPr id="11" name="Group 11"/>
            <p:cNvGrpSpPr/>
            <p:nvPr/>
          </p:nvGrpSpPr>
          <p:grpSpPr>
            <a:xfrm rot="-2700000">
              <a:off x="2556842" y="3625680"/>
              <a:ext cx="12149878" cy="4574709"/>
              <a:chOff x="0" y="0"/>
              <a:chExt cx="1079350" cy="406400"/>
            </a:xfrm>
          </p:grpSpPr>
          <p:sp>
            <p:nvSpPr>
              <p:cNvPr id="12" name="Freeform 12"/>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3" name="Group 13"/>
            <p:cNvGrpSpPr/>
            <p:nvPr/>
          </p:nvGrpSpPr>
          <p:grpSpPr>
            <a:xfrm rot="-2700000">
              <a:off x="-299237" y="8693441"/>
              <a:ext cx="13087643" cy="4574709"/>
              <a:chOff x="0" y="0"/>
              <a:chExt cx="1162657" cy="406400"/>
            </a:xfrm>
          </p:grpSpPr>
          <p:sp>
            <p:nvSpPr>
              <p:cNvPr id="14" name="Freeform 14"/>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sp>
        <p:nvSpPr>
          <p:cNvPr id="15" name="TextBox 15"/>
          <p:cNvSpPr txBox="1"/>
          <p:nvPr/>
        </p:nvSpPr>
        <p:spPr>
          <a:xfrm>
            <a:off x="1631917" y="7830424"/>
            <a:ext cx="6362900" cy="1076325"/>
          </a:xfrm>
          <a:prstGeom prst="rect">
            <a:avLst/>
          </a:prstGeom>
        </p:spPr>
        <p:txBody>
          <a:bodyPr lIns="0" tIns="0" rIns="0" bIns="0" rtlCol="0" anchor="t">
            <a:spAutoFit/>
          </a:bodyPr>
          <a:lstStyle/>
          <a:p>
            <a:pPr algn="ctr">
              <a:lnSpc>
                <a:spcPts val="4200"/>
              </a:lnSpc>
            </a:pPr>
            <a:r>
              <a:rPr lang="en-US" sz="3500" spc="-105">
                <a:solidFill>
                  <a:srgbClr val="00A0AF"/>
                </a:solidFill>
                <a:latin typeface="Montserrat Extra-Bold"/>
              </a:rPr>
              <a:t>Patente municipal</a:t>
            </a:r>
          </a:p>
          <a:p>
            <a:pPr algn="ctr">
              <a:lnSpc>
                <a:spcPts val="4200"/>
              </a:lnSpc>
              <a:spcBef>
                <a:spcPct val="0"/>
              </a:spcBef>
            </a:pPr>
            <a:endParaRPr lang="en-US" sz="3500" spc="-105">
              <a:solidFill>
                <a:srgbClr val="00A0AF"/>
              </a:solidFill>
              <a:latin typeface="Montserrat Extra-Bold"/>
            </a:endParaRPr>
          </a:p>
        </p:txBody>
      </p:sp>
      <p:sp>
        <p:nvSpPr>
          <p:cNvPr id="16" name="TextBox 16"/>
          <p:cNvSpPr txBox="1"/>
          <p:nvPr/>
        </p:nvSpPr>
        <p:spPr>
          <a:xfrm>
            <a:off x="3437889" y="4332353"/>
            <a:ext cx="5462728" cy="2143125"/>
          </a:xfrm>
          <a:prstGeom prst="rect">
            <a:avLst/>
          </a:prstGeom>
        </p:spPr>
        <p:txBody>
          <a:bodyPr lIns="0" tIns="0" rIns="0" bIns="0" rtlCol="0" anchor="t">
            <a:spAutoFit/>
          </a:bodyPr>
          <a:lstStyle/>
          <a:p>
            <a:pPr algn="ctr">
              <a:lnSpc>
                <a:spcPts val="4200"/>
              </a:lnSpc>
            </a:pPr>
            <a:r>
              <a:rPr lang="en-US" sz="3500" spc="-105">
                <a:solidFill>
                  <a:srgbClr val="00A0AF"/>
                </a:solidFill>
                <a:latin typeface="Montserrat Extra-Bold"/>
              </a:rPr>
              <a:t>Permiso Sanitario de Funcionamiento del Ministerio de Salud</a:t>
            </a:r>
          </a:p>
          <a:p>
            <a:pPr algn="ctr">
              <a:lnSpc>
                <a:spcPts val="4200"/>
              </a:lnSpc>
              <a:spcBef>
                <a:spcPct val="0"/>
              </a:spcBef>
            </a:pPr>
            <a:endParaRPr lang="en-US" sz="3500" spc="-105">
              <a:solidFill>
                <a:srgbClr val="00A0AF"/>
              </a:solidFill>
              <a:latin typeface="Montserrat Extra-Bold"/>
            </a:endParaR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87080" y="8584905"/>
            <a:ext cx="1739072" cy="491288"/>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56616" y="5984190"/>
            <a:ext cx="1739072" cy="491288"/>
          </a:xfrm>
          <a:prstGeom prst="rect">
            <a:avLst/>
          </a:prstGeom>
        </p:spPr>
      </p:pic>
      <p:pic>
        <p:nvPicPr>
          <p:cNvPr id="19" name="Picture 19"/>
          <p:cNvPicPr>
            <a:picLocks noChangeAspect="1"/>
          </p:cNvPicPr>
          <p:nvPr/>
        </p:nvPicPr>
        <p:blipFill>
          <a:blip r:embed="rId7"/>
          <a:srcRect/>
          <a:stretch>
            <a:fillRect/>
          </a:stretch>
        </p:blipFill>
        <p:spPr>
          <a:xfrm>
            <a:off x="3928585" y="8289868"/>
            <a:ext cx="1128441" cy="1233762"/>
          </a:xfrm>
          <a:prstGeom prst="rect">
            <a:avLst/>
          </a:prstGeom>
        </p:spPr>
      </p:pic>
      <p:pic>
        <p:nvPicPr>
          <p:cNvPr id="20" name="Picture 20"/>
          <p:cNvPicPr>
            <a:picLocks noChangeAspect="1"/>
          </p:cNvPicPr>
          <p:nvPr/>
        </p:nvPicPr>
        <p:blipFill>
          <a:blip r:embed="rId8"/>
          <a:srcRect/>
          <a:stretch>
            <a:fillRect/>
          </a:stretch>
        </p:blipFill>
        <p:spPr>
          <a:xfrm>
            <a:off x="5496378" y="5984190"/>
            <a:ext cx="1290703" cy="1290703"/>
          </a:xfrm>
          <a:prstGeom prst="rect">
            <a:avLst/>
          </a:prstGeom>
        </p:spPr>
      </p:pic>
      <p:sp>
        <p:nvSpPr>
          <p:cNvPr id="21" name="TextBox 21"/>
          <p:cNvSpPr txBox="1"/>
          <p:nvPr/>
        </p:nvSpPr>
        <p:spPr>
          <a:xfrm>
            <a:off x="9814267" y="4037078"/>
            <a:ext cx="8115300" cy="2743200"/>
          </a:xfrm>
          <a:prstGeom prst="rect">
            <a:avLst/>
          </a:prstGeom>
        </p:spPr>
        <p:txBody>
          <a:bodyPr lIns="0" tIns="0" rIns="0" bIns="0" rtlCol="0" anchor="t">
            <a:spAutoFit/>
          </a:bodyPr>
          <a:lstStyle/>
          <a:p>
            <a:pPr algn="just">
              <a:lnSpc>
                <a:spcPts val="3600"/>
              </a:lnSpc>
              <a:spcBef>
                <a:spcPct val="0"/>
              </a:spcBef>
            </a:pPr>
            <a:r>
              <a:rPr lang="en-US" sz="3000" spc="-89">
                <a:solidFill>
                  <a:srgbClr val="22404D"/>
                </a:solidFill>
                <a:latin typeface="Montserrat Extra-Bold"/>
              </a:rPr>
              <a:t>Todo establecimiento comercial, agrícola o industrial necesita cumplir con las disposiciones contempladas en el Reglamento General para el Otorgamiento de Permisos de Funcionamiento</a:t>
            </a:r>
          </a:p>
        </p:txBody>
      </p:sp>
      <p:sp>
        <p:nvSpPr>
          <p:cNvPr id="22" name="TextBox 22"/>
          <p:cNvSpPr txBox="1"/>
          <p:nvPr/>
        </p:nvSpPr>
        <p:spPr>
          <a:xfrm>
            <a:off x="8900617" y="7916149"/>
            <a:ext cx="6409060" cy="914400"/>
          </a:xfrm>
          <a:prstGeom prst="rect">
            <a:avLst/>
          </a:prstGeom>
        </p:spPr>
        <p:txBody>
          <a:bodyPr lIns="0" tIns="0" rIns="0" bIns="0" rtlCol="0" anchor="t">
            <a:spAutoFit/>
          </a:bodyPr>
          <a:lstStyle/>
          <a:p>
            <a:pPr algn="just">
              <a:lnSpc>
                <a:spcPts val="3600"/>
              </a:lnSpc>
              <a:spcBef>
                <a:spcPct val="0"/>
              </a:spcBef>
            </a:pPr>
            <a:r>
              <a:rPr lang="en-US" sz="3000" spc="-89">
                <a:solidFill>
                  <a:srgbClr val="22404D"/>
                </a:solidFill>
                <a:latin typeface="Montserrat Extra-Bold"/>
              </a:rPr>
              <a:t>Código Municipal, Ley N° 7794, Artículo 79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98439" y="-383976"/>
            <a:ext cx="15239488" cy="1067097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34691" y="439684"/>
            <a:ext cx="3426960" cy="4265666"/>
            <a:chOff x="0" y="0"/>
            <a:chExt cx="4569280" cy="5687554"/>
          </a:xfrm>
        </p:grpSpPr>
        <p:grpSp>
          <p:nvGrpSpPr>
            <p:cNvPr id="3" name="Group 3"/>
            <p:cNvGrpSpPr/>
            <p:nvPr/>
          </p:nvGrpSpPr>
          <p:grpSpPr>
            <a:xfrm rot="-2700000">
              <a:off x="27432" y="2577082"/>
              <a:ext cx="4305215" cy="1860867"/>
              <a:chOff x="0" y="0"/>
              <a:chExt cx="940228" cy="406400"/>
            </a:xfrm>
          </p:grpSpPr>
          <p:sp>
            <p:nvSpPr>
              <p:cNvPr id="4" name="Freeform 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00A0AF">
                  <a:alpha val="82745"/>
                </a:srgbClr>
              </a:solidFill>
            </p:spPr>
          </p:sp>
        </p:grpSp>
        <p:grpSp>
          <p:nvGrpSpPr>
            <p:cNvPr id="5" name="Group 5"/>
            <p:cNvGrpSpPr/>
            <p:nvPr/>
          </p:nvGrpSpPr>
          <p:grpSpPr>
            <a:xfrm rot="-2700000">
              <a:off x="528051" y="1128897"/>
              <a:ext cx="3963799" cy="1860867"/>
              <a:chOff x="0" y="0"/>
              <a:chExt cx="865665" cy="406400"/>
            </a:xfrm>
          </p:grpSpPr>
          <p:sp>
            <p:nvSpPr>
              <p:cNvPr id="6" name="Freeform 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285F74">
                  <a:alpha val="82745"/>
                </a:srgbClr>
              </a:solidFill>
            </p:spPr>
          </p:sp>
        </p:grpSp>
      </p:grpSp>
      <p:grpSp>
        <p:nvGrpSpPr>
          <p:cNvPr id="7" name="Group 7"/>
          <p:cNvGrpSpPr/>
          <p:nvPr/>
        </p:nvGrpSpPr>
        <p:grpSpPr>
          <a:xfrm>
            <a:off x="10571189" y="2339381"/>
            <a:ext cx="10908612" cy="12919035"/>
            <a:chOff x="0" y="0"/>
            <a:chExt cx="14544816" cy="17225380"/>
          </a:xfrm>
        </p:grpSpPr>
        <p:grpSp>
          <p:nvGrpSpPr>
            <p:cNvPr id="8" name="Group 8"/>
            <p:cNvGrpSpPr/>
            <p:nvPr/>
          </p:nvGrpSpPr>
          <p:grpSpPr>
            <a:xfrm rot="-2700000">
              <a:off x="2556842" y="3625680"/>
              <a:ext cx="12149878" cy="4574709"/>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0" name="Group 10"/>
            <p:cNvGrpSpPr/>
            <p:nvPr/>
          </p:nvGrpSpPr>
          <p:grpSpPr>
            <a:xfrm rot="-2700000">
              <a:off x="-299237" y="8693441"/>
              <a:ext cx="13087643" cy="4574709"/>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2" name="Picture 12"/>
          <p:cNvPicPr>
            <a:picLocks noChangeAspect="1"/>
          </p:cNvPicPr>
          <p:nvPr/>
        </p:nvPicPr>
        <p:blipFill>
          <a:blip r:embed="rId2"/>
          <a:srcRect b="1511"/>
          <a:stretch>
            <a:fillRect/>
          </a:stretch>
        </p:blipFill>
        <p:spPr>
          <a:xfrm>
            <a:off x="9444075" y="-2068141"/>
            <a:ext cx="13716000" cy="7595032"/>
          </a:xfrm>
          <a:prstGeom prst="rect">
            <a:avLst/>
          </a:prstGeom>
        </p:spPr>
      </p:pic>
      <p:grpSp>
        <p:nvGrpSpPr>
          <p:cNvPr id="13" name="Group 13"/>
          <p:cNvGrpSpPr/>
          <p:nvPr/>
        </p:nvGrpSpPr>
        <p:grpSpPr>
          <a:xfrm>
            <a:off x="4811326" y="6344417"/>
            <a:ext cx="6126160" cy="7255193"/>
            <a:chOff x="0" y="0"/>
            <a:chExt cx="8168214" cy="9673590"/>
          </a:xfrm>
        </p:grpSpPr>
        <p:grpSp>
          <p:nvGrpSpPr>
            <p:cNvPr id="14" name="Group 14"/>
            <p:cNvGrpSpPr/>
            <p:nvPr/>
          </p:nvGrpSpPr>
          <p:grpSpPr>
            <a:xfrm rot="-2700000">
              <a:off x="1435895" y="2036143"/>
              <a:ext cx="6823242" cy="2569108"/>
              <a:chOff x="0" y="0"/>
              <a:chExt cx="1079350" cy="406400"/>
            </a:xfrm>
          </p:grpSpPr>
          <p:sp>
            <p:nvSpPr>
              <p:cNvPr id="15" name="Freeform 15"/>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69804"/>
                </a:srgbClr>
              </a:solidFill>
            </p:spPr>
          </p:sp>
        </p:grpSp>
        <p:grpSp>
          <p:nvGrpSpPr>
            <p:cNvPr id="16" name="Group 16"/>
            <p:cNvGrpSpPr/>
            <p:nvPr/>
          </p:nvGrpSpPr>
          <p:grpSpPr>
            <a:xfrm rot="-2700000">
              <a:off x="-168048" y="4882144"/>
              <a:ext cx="7349881" cy="2569108"/>
              <a:chOff x="0" y="0"/>
              <a:chExt cx="1162657" cy="406400"/>
            </a:xfrm>
          </p:grpSpPr>
          <p:sp>
            <p:nvSpPr>
              <p:cNvPr id="17" name="Freeform 17"/>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52157"/>
                </a:srgbClr>
              </a:solidFill>
            </p:spPr>
          </p:sp>
        </p:grpSp>
      </p:grpSp>
      <p:pic>
        <p:nvPicPr>
          <p:cNvPr id="18" name="Picture 18"/>
          <p:cNvPicPr>
            <a:picLocks noChangeAspect="1"/>
          </p:cNvPicPr>
          <p:nvPr/>
        </p:nvPicPr>
        <p:blipFill>
          <a:blip r:embed="rId3"/>
          <a:srcRect/>
          <a:stretch>
            <a:fillRect/>
          </a:stretch>
        </p:blipFill>
        <p:spPr>
          <a:xfrm>
            <a:off x="6026369" y="61030"/>
            <a:ext cx="5516740" cy="5516740"/>
          </a:xfrm>
          <a:prstGeom prst="rect">
            <a:avLst/>
          </a:prstGeom>
        </p:spPr>
      </p:pic>
      <p:sp>
        <p:nvSpPr>
          <p:cNvPr id="19" name="TextBox 19"/>
          <p:cNvSpPr txBox="1"/>
          <p:nvPr/>
        </p:nvSpPr>
        <p:spPr>
          <a:xfrm>
            <a:off x="1543984" y="2819400"/>
            <a:ext cx="14481511" cy="3771900"/>
          </a:xfrm>
          <a:prstGeom prst="rect">
            <a:avLst/>
          </a:prstGeom>
        </p:spPr>
        <p:txBody>
          <a:bodyPr lIns="0" tIns="0" rIns="0" bIns="0" rtlCol="0" anchor="t">
            <a:spAutoFit/>
          </a:bodyPr>
          <a:lstStyle/>
          <a:p>
            <a:pPr algn="r">
              <a:lnSpc>
                <a:spcPts val="9960"/>
              </a:lnSpc>
            </a:pPr>
            <a:endParaRPr/>
          </a:p>
          <a:p>
            <a:pPr algn="just">
              <a:lnSpc>
                <a:spcPts val="9960"/>
              </a:lnSpc>
            </a:pPr>
            <a:r>
              <a:rPr lang="en-US" sz="8300" spc="-498">
                <a:solidFill>
                  <a:srgbClr val="285F74"/>
                </a:solidFill>
                <a:latin typeface="Montserrat Extra-Bold"/>
              </a:rPr>
              <a:t>Tema: </a:t>
            </a:r>
          </a:p>
          <a:p>
            <a:pPr algn="just">
              <a:lnSpc>
                <a:spcPts val="9960"/>
              </a:lnSpc>
            </a:pPr>
            <a:r>
              <a:rPr lang="en-US" sz="8300" spc="-498">
                <a:solidFill>
                  <a:srgbClr val="285F74"/>
                </a:solidFill>
                <a:latin typeface="Montserrat Extra-Bold"/>
              </a:rPr>
              <a:t>Estructura Organizacional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sp>
        <p:nvSpPr>
          <p:cNvPr id="15" name="TextBox 15"/>
          <p:cNvSpPr txBox="1"/>
          <p:nvPr/>
        </p:nvSpPr>
        <p:spPr>
          <a:xfrm>
            <a:off x="2287499" y="2022090"/>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Estructura organizacional</a:t>
            </a:r>
          </a:p>
        </p:txBody>
      </p:sp>
      <p:sp>
        <p:nvSpPr>
          <p:cNvPr id="16" name="TextBox 16"/>
          <p:cNvSpPr txBox="1"/>
          <p:nvPr/>
        </p:nvSpPr>
        <p:spPr>
          <a:xfrm>
            <a:off x="4031999" y="4131733"/>
            <a:ext cx="9355204" cy="1971675"/>
          </a:xfrm>
          <a:prstGeom prst="rect">
            <a:avLst/>
          </a:prstGeom>
        </p:spPr>
        <p:txBody>
          <a:bodyPr lIns="0" tIns="0" rIns="0" bIns="0" rtlCol="0" anchor="t">
            <a:spAutoFit/>
          </a:bodyPr>
          <a:lstStyle/>
          <a:p>
            <a:pPr algn="just">
              <a:lnSpc>
                <a:spcPts val="5250"/>
              </a:lnSpc>
            </a:pPr>
            <a:r>
              <a:rPr lang="en-US" sz="3500">
                <a:solidFill>
                  <a:srgbClr val="285F74"/>
                </a:solidFill>
                <a:latin typeface="Montserrat Semi-Bold"/>
              </a:rPr>
              <a:t>Organigrama: representacióngráfica de la estructura de unaempresa u organización</a:t>
            </a:r>
          </a:p>
        </p:txBody>
      </p:sp>
      <p:pic>
        <p:nvPicPr>
          <p:cNvPr id="17" name="Picture 17"/>
          <p:cNvPicPr>
            <a:picLocks noChangeAspect="1"/>
          </p:cNvPicPr>
          <p:nvPr/>
        </p:nvPicPr>
        <p:blipFill>
          <a:blip r:embed="rId2"/>
          <a:srcRect/>
          <a:stretch>
            <a:fillRect/>
          </a:stretch>
        </p:blipFill>
        <p:spPr>
          <a:xfrm>
            <a:off x="10609140" y="-1352465"/>
            <a:ext cx="10782722" cy="6062412"/>
          </a:xfrm>
          <a:prstGeom prst="rect">
            <a:avLst/>
          </a:prstGeom>
        </p:spPr>
      </p:pic>
      <p:pic>
        <p:nvPicPr>
          <p:cNvPr id="18" name="Picture 18"/>
          <p:cNvPicPr>
            <a:picLocks noChangeAspect="1"/>
          </p:cNvPicPr>
          <p:nvPr/>
        </p:nvPicPr>
        <p:blipFill>
          <a:blip r:embed="rId3"/>
          <a:srcRect/>
          <a:stretch>
            <a:fillRect/>
          </a:stretch>
        </p:blipFill>
        <p:spPr>
          <a:xfrm>
            <a:off x="2287499" y="3838472"/>
            <a:ext cx="1744500" cy="1742951"/>
          </a:xfrm>
          <a:prstGeom prst="rect">
            <a:avLst/>
          </a:prstGeom>
        </p:spPr>
      </p:pic>
      <p:pic>
        <p:nvPicPr>
          <p:cNvPr id="19" name="Picture 19"/>
          <p:cNvPicPr>
            <a:picLocks noChangeAspect="1"/>
          </p:cNvPicPr>
          <p:nvPr/>
        </p:nvPicPr>
        <p:blipFill>
          <a:blip r:embed="rId3"/>
          <a:srcRect/>
          <a:stretch>
            <a:fillRect/>
          </a:stretch>
        </p:blipFill>
        <p:spPr>
          <a:xfrm>
            <a:off x="2287499" y="6512434"/>
            <a:ext cx="1744500" cy="1742951"/>
          </a:xfrm>
          <a:prstGeom prst="rect">
            <a:avLst/>
          </a:prstGeom>
        </p:spPr>
      </p:pic>
      <p:pic>
        <p:nvPicPr>
          <p:cNvPr id="20" name="Picture 20"/>
          <p:cNvPicPr>
            <a:picLocks noChangeAspect="1"/>
          </p:cNvPicPr>
          <p:nvPr/>
        </p:nvPicPr>
        <p:blipFill>
          <a:blip r:embed="rId4"/>
          <a:srcRect/>
          <a:stretch>
            <a:fillRect/>
          </a:stretch>
        </p:blipFill>
        <p:spPr>
          <a:xfrm>
            <a:off x="320563" y="8998335"/>
            <a:ext cx="3464105" cy="1062660"/>
          </a:xfrm>
          <a:prstGeom prst="rect">
            <a:avLst/>
          </a:prstGeom>
        </p:spPr>
      </p:pic>
      <p:sp>
        <p:nvSpPr>
          <p:cNvPr id="21" name="TextBox 21"/>
          <p:cNvSpPr txBox="1"/>
          <p:nvPr/>
        </p:nvSpPr>
        <p:spPr>
          <a:xfrm>
            <a:off x="4031999" y="6404952"/>
            <a:ext cx="9355204" cy="2638425"/>
          </a:xfrm>
          <a:prstGeom prst="rect">
            <a:avLst/>
          </a:prstGeom>
        </p:spPr>
        <p:txBody>
          <a:bodyPr lIns="0" tIns="0" rIns="0" bIns="0" rtlCol="0" anchor="t">
            <a:spAutoFit/>
          </a:bodyPr>
          <a:lstStyle/>
          <a:p>
            <a:pPr algn="just">
              <a:lnSpc>
                <a:spcPts val="5250"/>
              </a:lnSpc>
            </a:pPr>
            <a:r>
              <a:rPr lang="en-US" sz="3500">
                <a:solidFill>
                  <a:srgbClr val="285F74"/>
                </a:solidFill>
                <a:latin typeface="Montserrat Semi-Bold"/>
              </a:rPr>
              <a:t>Estructura departamental: diferentesáreas de enfoque de tareas dentro de la organización</a:t>
            </a:r>
          </a:p>
          <a:p>
            <a:pPr algn="just">
              <a:lnSpc>
                <a:spcPts val="5250"/>
              </a:lnSpc>
            </a:pPr>
            <a:endParaRPr lang="en-US" sz="3500">
              <a:solidFill>
                <a:srgbClr val="285F74"/>
              </a:solidFill>
              <a:latin typeface="Montserrat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305835" y="4535613"/>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solidFill>
            </p:spPr>
          </p:sp>
        </p:grpSp>
      </p:grpSp>
      <p:grpSp>
        <p:nvGrpSpPr>
          <p:cNvPr id="7" name="Group 7"/>
          <p:cNvGrpSpPr/>
          <p:nvPr/>
        </p:nvGrpSpPr>
        <p:grpSpPr>
          <a:xfrm>
            <a:off x="10081588" y="1106777"/>
            <a:ext cx="12906735" cy="2029055"/>
            <a:chOff x="0" y="0"/>
            <a:chExt cx="17208980" cy="2705407"/>
          </a:xfrm>
        </p:grpSpPr>
        <p:sp>
          <p:nvSpPr>
            <p:cNvPr id="8" name="TextBox 8"/>
            <p:cNvSpPr txBox="1"/>
            <p:nvPr/>
          </p:nvSpPr>
          <p:spPr>
            <a:xfrm>
              <a:off x="0" y="1902266"/>
              <a:ext cx="17208980" cy="803140"/>
            </a:xfrm>
            <a:prstGeom prst="rect">
              <a:avLst/>
            </a:prstGeom>
          </p:spPr>
          <p:txBody>
            <a:bodyPr lIns="0" tIns="0" rIns="0" bIns="0" rtlCol="0" anchor="t">
              <a:spAutoFit/>
            </a:bodyPr>
            <a:lstStyle/>
            <a:p>
              <a:pPr algn="ctr">
                <a:lnSpc>
                  <a:spcPts val="4853"/>
                </a:lnSpc>
              </a:pPr>
              <a:endParaRPr/>
            </a:p>
          </p:txBody>
        </p:sp>
        <p:sp>
          <p:nvSpPr>
            <p:cNvPr id="9" name="TextBox 9"/>
            <p:cNvSpPr txBox="1"/>
            <p:nvPr/>
          </p:nvSpPr>
          <p:spPr>
            <a:xfrm>
              <a:off x="3" y="85725"/>
              <a:ext cx="17208975" cy="1550174"/>
            </a:xfrm>
            <a:prstGeom prst="rect">
              <a:avLst/>
            </a:prstGeom>
          </p:spPr>
          <p:txBody>
            <a:bodyPr lIns="0" tIns="0" rIns="0" bIns="0" rtlCol="0" anchor="t">
              <a:spAutoFit/>
            </a:bodyPr>
            <a:lstStyle/>
            <a:p>
              <a:pPr algn="ctr">
                <a:lnSpc>
                  <a:spcPts val="8898"/>
                </a:lnSpc>
              </a:pPr>
              <a:endParaRPr/>
            </a:p>
          </p:txBody>
        </p:sp>
      </p:grpSp>
      <p:grpSp>
        <p:nvGrpSpPr>
          <p:cNvPr id="10" name="Group 10"/>
          <p:cNvGrpSpPr/>
          <p:nvPr/>
        </p:nvGrpSpPr>
        <p:grpSpPr>
          <a:xfrm>
            <a:off x="-1125857" y="-661278"/>
            <a:ext cx="4000056" cy="4715953"/>
            <a:chOff x="0" y="0"/>
            <a:chExt cx="5333408" cy="6287937"/>
          </a:xfrm>
        </p:grpSpPr>
        <p:grpSp>
          <p:nvGrpSpPr>
            <p:cNvPr id="11" name="Group 11"/>
            <p:cNvGrpSpPr/>
            <p:nvPr/>
          </p:nvGrpSpPr>
          <p:grpSpPr>
            <a:xfrm rot="-2700000">
              <a:off x="-82556" y="1766237"/>
              <a:ext cx="5670434" cy="1629020"/>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C0CA"/>
              </a:solidFill>
            </p:spPr>
          </p:sp>
        </p:grpSp>
        <p:grpSp>
          <p:nvGrpSpPr>
            <p:cNvPr id="13" name="Group 13"/>
            <p:cNvGrpSpPr/>
            <p:nvPr/>
          </p:nvGrpSpPr>
          <p:grpSpPr>
            <a:xfrm rot="-2700000">
              <a:off x="-98577" y="3269039"/>
              <a:ext cx="4605929" cy="1629020"/>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sp>
        <p:nvSpPr>
          <p:cNvPr id="15" name="TextBox 15"/>
          <p:cNvSpPr txBox="1"/>
          <p:nvPr/>
        </p:nvSpPr>
        <p:spPr>
          <a:xfrm>
            <a:off x="2611130" y="352086"/>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Estructura organizacional</a:t>
            </a:r>
          </a:p>
        </p:txBody>
      </p:sp>
      <p:pic>
        <p:nvPicPr>
          <p:cNvPr id="16" name="Picture 16"/>
          <p:cNvPicPr>
            <a:picLocks noChangeAspect="1"/>
          </p:cNvPicPr>
          <p:nvPr/>
        </p:nvPicPr>
        <p:blipFill>
          <a:blip r:embed="rId2"/>
          <a:srcRect/>
          <a:stretch>
            <a:fillRect/>
          </a:stretch>
        </p:blipFill>
        <p:spPr>
          <a:xfrm>
            <a:off x="11047755" y="-1068107"/>
            <a:ext cx="10552753" cy="5933116"/>
          </a:xfrm>
          <a:prstGeom prst="rect">
            <a:avLst/>
          </a:prstGeom>
        </p:spPr>
      </p:pic>
      <p:grpSp>
        <p:nvGrpSpPr>
          <p:cNvPr id="17" name="Group 17"/>
          <p:cNvGrpSpPr/>
          <p:nvPr/>
        </p:nvGrpSpPr>
        <p:grpSpPr>
          <a:xfrm>
            <a:off x="495733" y="5519236"/>
            <a:ext cx="4036025" cy="1135555"/>
            <a:chOff x="0" y="0"/>
            <a:chExt cx="2600575" cy="731684"/>
          </a:xfrm>
        </p:grpSpPr>
        <p:sp>
          <p:nvSpPr>
            <p:cNvPr id="18" name="Freeform 18"/>
            <p:cNvSpPr/>
            <p:nvPr/>
          </p:nvSpPr>
          <p:spPr>
            <a:xfrm>
              <a:off x="92710" y="106680"/>
              <a:ext cx="2496436" cy="612304"/>
            </a:xfrm>
            <a:custGeom>
              <a:avLst/>
              <a:gdLst/>
              <a:ahLst/>
              <a:cxnLst/>
              <a:rect l="l" t="t" r="r" b="b"/>
              <a:pathLst>
                <a:path w="2496436" h="612304">
                  <a:moveTo>
                    <a:pt x="2469765" y="423074"/>
                  </a:moveTo>
                  <a:cubicBezTo>
                    <a:pt x="2469765" y="510704"/>
                    <a:pt x="2393565" y="581824"/>
                    <a:pt x="2312285" y="581824"/>
                  </a:cubicBezTo>
                  <a:lnTo>
                    <a:pt x="66040" y="581824"/>
                  </a:lnTo>
                  <a:cubicBezTo>
                    <a:pt x="43180" y="581824"/>
                    <a:pt x="20320" y="576744"/>
                    <a:pt x="0" y="567854"/>
                  </a:cubicBezTo>
                  <a:cubicBezTo>
                    <a:pt x="26670" y="595794"/>
                    <a:pt x="63500" y="612304"/>
                    <a:pt x="110038" y="612304"/>
                  </a:cubicBezTo>
                  <a:lnTo>
                    <a:pt x="2350385" y="612304"/>
                  </a:lnTo>
                  <a:cubicBezTo>
                    <a:pt x="2430395" y="612304"/>
                    <a:pt x="2496435" y="546264"/>
                    <a:pt x="2496435" y="466254"/>
                  </a:cubicBezTo>
                  <a:lnTo>
                    <a:pt x="2496435" y="95250"/>
                  </a:lnTo>
                  <a:cubicBezTo>
                    <a:pt x="2496435" y="58420"/>
                    <a:pt x="2482465" y="25400"/>
                    <a:pt x="2460875" y="0"/>
                  </a:cubicBezTo>
                  <a:cubicBezTo>
                    <a:pt x="2467225" y="16510"/>
                    <a:pt x="2469765" y="34290"/>
                    <a:pt x="2469765" y="52070"/>
                  </a:cubicBezTo>
                  <a:lnTo>
                    <a:pt x="2469765" y="423074"/>
                  </a:lnTo>
                  <a:lnTo>
                    <a:pt x="2469765" y="423074"/>
                  </a:lnTo>
                  <a:close/>
                </a:path>
              </a:pathLst>
            </a:custGeom>
            <a:solidFill>
              <a:srgbClr val="00C0CA"/>
            </a:solidFill>
          </p:spPr>
        </p:sp>
        <p:sp>
          <p:nvSpPr>
            <p:cNvPr id="19" name="Freeform 19"/>
            <p:cNvSpPr/>
            <p:nvPr/>
          </p:nvSpPr>
          <p:spPr>
            <a:xfrm>
              <a:off x="12700" y="12700"/>
              <a:ext cx="2535805" cy="663104"/>
            </a:xfrm>
            <a:custGeom>
              <a:avLst/>
              <a:gdLst/>
              <a:ahLst/>
              <a:cxnLst/>
              <a:rect l="l" t="t" r="r" b="b"/>
              <a:pathLst>
                <a:path w="2535805" h="663104">
                  <a:moveTo>
                    <a:pt x="146050" y="663104"/>
                  </a:moveTo>
                  <a:lnTo>
                    <a:pt x="2389755" y="663104"/>
                  </a:lnTo>
                  <a:cubicBezTo>
                    <a:pt x="2469766" y="663104"/>
                    <a:pt x="2535805" y="597064"/>
                    <a:pt x="2535805" y="517054"/>
                  </a:cubicBezTo>
                  <a:lnTo>
                    <a:pt x="2535805" y="146050"/>
                  </a:lnTo>
                  <a:cubicBezTo>
                    <a:pt x="2535805" y="66040"/>
                    <a:pt x="2469766" y="0"/>
                    <a:pt x="2389755" y="0"/>
                  </a:cubicBezTo>
                  <a:lnTo>
                    <a:pt x="146050" y="0"/>
                  </a:lnTo>
                  <a:cubicBezTo>
                    <a:pt x="66040" y="0"/>
                    <a:pt x="0" y="66040"/>
                    <a:pt x="0" y="146050"/>
                  </a:cubicBezTo>
                  <a:lnTo>
                    <a:pt x="0" y="517054"/>
                  </a:lnTo>
                  <a:cubicBezTo>
                    <a:pt x="0" y="598334"/>
                    <a:pt x="66040" y="663104"/>
                    <a:pt x="146050" y="663104"/>
                  </a:cubicBezTo>
                  <a:close/>
                </a:path>
              </a:pathLst>
            </a:custGeom>
            <a:solidFill>
              <a:srgbClr val="00C0CA"/>
            </a:solidFill>
          </p:spPr>
        </p:sp>
        <p:sp>
          <p:nvSpPr>
            <p:cNvPr id="20" name="Freeform 20"/>
            <p:cNvSpPr/>
            <p:nvPr/>
          </p:nvSpPr>
          <p:spPr>
            <a:xfrm>
              <a:off x="0" y="0"/>
              <a:ext cx="2600576" cy="731684"/>
            </a:xfrm>
            <a:custGeom>
              <a:avLst/>
              <a:gdLst/>
              <a:ahLst/>
              <a:cxnLst/>
              <a:rect l="l" t="t" r="r" b="b"/>
              <a:pathLst>
                <a:path w="2600576" h="731684">
                  <a:moveTo>
                    <a:pt x="2537076" y="74930"/>
                  </a:moveTo>
                  <a:cubicBezTo>
                    <a:pt x="2509135" y="30480"/>
                    <a:pt x="2459605" y="0"/>
                    <a:pt x="2402455" y="0"/>
                  </a:cubicBezTo>
                  <a:lnTo>
                    <a:pt x="158750" y="0"/>
                  </a:lnTo>
                  <a:cubicBezTo>
                    <a:pt x="71120" y="0"/>
                    <a:pt x="0" y="71120"/>
                    <a:pt x="0" y="158750"/>
                  </a:cubicBezTo>
                  <a:lnTo>
                    <a:pt x="0" y="529754"/>
                  </a:lnTo>
                  <a:cubicBezTo>
                    <a:pt x="0" y="581824"/>
                    <a:pt x="25400" y="627544"/>
                    <a:pt x="63500" y="656754"/>
                  </a:cubicBezTo>
                  <a:cubicBezTo>
                    <a:pt x="91440" y="701204"/>
                    <a:pt x="140970" y="731684"/>
                    <a:pt x="204939" y="731684"/>
                  </a:cubicBezTo>
                  <a:lnTo>
                    <a:pt x="2441826" y="731684"/>
                  </a:lnTo>
                  <a:cubicBezTo>
                    <a:pt x="2529455" y="731684"/>
                    <a:pt x="2600576" y="660564"/>
                    <a:pt x="2600576" y="572934"/>
                  </a:cubicBezTo>
                  <a:lnTo>
                    <a:pt x="2600576" y="201930"/>
                  </a:lnTo>
                  <a:cubicBezTo>
                    <a:pt x="2600575" y="149860"/>
                    <a:pt x="2575175" y="104140"/>
                    <a:pt x="2537076" y="74930"/>
                  </a:cubicBezTo>
                  <a:close/>
                  <a:moveTo>
                    <a:pt x="12700" y="529754"/>
                  </a:moveTo>
                  <a:lnTo>
                    <a:pt x="12700" y="158750"/>
                  </a:lnTo>
                  <a:cubicBezTo>
                    <a:pt x="12700" y="78740"/>
                    <a:pt x="78740" y="12700"/>
                    <a:pt x="158750" y="12700"/>
                  </a:cubicBezTo>
                  <a:lnTo>
                    <a:pt x="2402455" y="12700"/>
                  </a:lnTo>
                  <a:cubicBezTo>
                    <a:pt x="2482466" y="12700"/>
                    <a:pt x="2548505" y="78740"/>
                    <a:pt x="2548505" y="158750"/>
                  </a:cubicBezTo>
                  <a:lnTo>
                    <a:pt x="2548505" y="529754"/>
                  </a:lnTo>
                  <a:cubicBezTo>
                    <a:pt x="2548505" y="609764"/>
                    <a:pt x="2482466" y="675804"/>
                    <a:pt x="2402455" y="675804"/>
                  </a:cubicBezTo>
                  <a:lnTo>
                    <a:pt x="158750" y="675804"/>
                  </a:lnTo>
                  <a:cubicBezTo>
                    <a:pt x="78740" y="675804"/>
                    <a:pt x="12700" y="611034"/>
                    <a:pt x="12700" y="529754"/>
                  </a:cubicBezTo>
                  <a:close/>
                  <a:moveTo>
                    <a:pt x="2589145" y="572934"/>
                  </a:moveTo>
                  <a:cubicBezTo>
                    <a:pt x="2589145" y="652944"/>
                    <a:pt x="2521835" y="718984"/>
                    <a:pt x="2441826" y="718984"/>
                  </a:cubicBezTo>
                  <a:lnTo>
                    <a:pt x="204939" y="718984"/>
                  </a:lnTo>
                  <a:cubicBezTo>
                    <a:pt x="157480" y="718984"/>
                    <a:pt x="120650" y="702474"/>
                    <a:pt x="93980" y="674534"/>
                  </a:cubicBezTo>
                  <a:cubicBezTo>
                    <a:pt x="114300" y="683424"/>
                    <a:pt x="135890" y="688504"/>
                    <a:pt x="160020" y="688504"/>
                  </a:cubicBezTo>
                  <a:lnTo>
                    <a:pt x="2403726" y="688504"/>
                  </a:lnTo>
                  <a:cubicBezTo>
                    <a:pt x="2491355" y="688504"/>
                    <a:pt x="2562476" y="617384"/>
                    <a:pt x="2562476" y="529754"/>
                  </a:cubicBezTo>
                  <a:lnTo>
                    <a:pt x="2562476" y="158750"/>
                  </a:lnTo>
                  <a:cubicBezTo>
                    <a:pt x="2562476" y="140970"/>
                    <a:pt x="2558666" y="123190"/>
                    <a:pt x="2553586" y="106680"/>
                  </a:cubicBezTo>
                  <a:cubicBezTo>
                    <a:pt x="2575176" y="132080"/>
                    <a:pt x="2589145" y="165100"/>
                    <a:pt x="2589145" y="201930"/>
                  </a:cubicBezTo>
                  <a:lnTo>
                    <a:pt x="2589145" y="572934"/>
                  </a:lnTo>
                  <a:cubicBezTo>
                    <a:pt x="2589145" y="572934"/>
                    <a:pt x="2589145" y="572934"/>
                    <a:pt x="2589145" y="572934"/>
                  </a:cubicBezTo>
                  <a:close/>
                </a:path>
              </a:pathLst>
            </a:custGeom>
            <a:solidFill>
              <a:srgbClr val="00C0CA"/>
            </a:solidFill>
          </p:spPr>
        </p:sp>
      </p:grpSp>
      <p:sp>
        <p:nvSpPr>
          <p:cNvPr id="21" name="TextBox 21"/>
          <p:cNvSpPr txBox="1"/>
          <p:nvPr/>
        </p:nvSpPr>
        <p:spPr>
          <a:xfrm>
            <a:off x="705740" y="5751711"/>
            <a:ext cx="4020330" cy="564050"/>
          </a:xfrm>
          <a:prstGeom prst="rect">
            <a:avLst/>
          </a:prstGeom>
        </p:spPr>
        <p:txBody>
          <a:bodyPr lIns="0" tIns="0" rIns="0" bIns="0" rtlCol="0" anchor="t">
            <a:spAutoFit/>
          </a:bodyPr>
          <a:lstStyle/>
          <a:p>
            <a:pPr>
              <a:lnSpc>
                <a:spcPts val="4610"/>
              </a:lnSpc>
              <a:spcBef>
                <a:spcPct val="0"/>
              </a:spcBef>
            </a:pPr>
            <a:r>
              <a:rPr lang="en-US" sz="3293">
                <a:solidFill>
                  <a:srgbClr val="3B3B3B"/>
                </a:solidFill>
                <a:latin typeface="Montserrat 1 Bold"/>
              </a:rPr>
              <a:t>Director General</a:t>
            </a:r>
          </a:p>
        </p:txBody>
      </p:sp>
      <p:grpSp>
        <p:nvGrpSpPr>
          <p:cNvPr id="22" name="Group 22"/>
          <p:cNvGrpSpPr/>
          <p:nvPr/>
        </p:nvGrpSpPr>
        <p:grpSpPr>
          <a:xfrm>
            <a:off x="5699020" y="2464892"/>
            <a:ext cx="2827770" cy="1135555"/>
            <a:chOff x="0" y="0"/>
            <a:chExt cx="1822047" cy="731684"/>
          </a:xfrm>
        </p:grpSpPr>
        <p:sp>
          <p:nvSpPr>
            <p:cNvPr id="23" name="Freeform 23"/>
            <p:cNvSpPr/>
            <p:nvPr/>
          </p:nvSpPr>
          <p:spPr>
            <a:xfrm>
              <a:off x="92710" y="106680"/>
              <a:ext cx="1717907" cy="612304"/>
            </a:xfrm>
            <a:custGeom>
              <a:avLst/>
              <a:gdLst/>
              <a:ahLst/>
              <a:cxnLst/>
              <a:rect l="l" t="t" r="r" b="b"/>
              <a:pathLst>
                <a:path w="1717907" h="612304">
                  <a:moveTo>
                    <a:pt x="1691237" y="423074"/>
                  </a:moveTo>
                  <a:cubicBezTo>
                    <a:pt x="1691237" y="510704"/>
                    <a:pt x="1615037" y="581824"/>
                    <a:pt x="1533757" y="581824"/>
                  </a:cubicBezTo>
                  <a:lnTo>
                    <a:pt x="66040" y="581824"/>
                  </a:lnTo>
                  <a:cubicBezTo>
                    <a:pt x="43180" y="581824"/>
                    <a:pt x="20320" y="576744"/>
                    <a:pt x="0" y="567854"/>
                  </a:cubicBezTo>
                  <a:cubicBezTo>
                    <a:pt x="26670" y="595794"/>
                    <a:pt x="63500" y="612304"/>
                    <a:pt x="105076" y="612304"/>
                  </a:cubicBezTo>
                  <a:lnTo>
                    <a:pt x="1571857" y="612304"/>
                  </a:lnTo>
                  <a:cubicBezTo>
                    <a:pt x="1651867" y="612304"/>
                    <a:pt x="1717907" y="546264"/>
                    <a:pt x="1717907" y="466254"/>
                  </a:cubicBezTo>
                  <a:lnTo>
                    <a:pt x="1717907" y="95250"/>
                  </a:lnTo>
                  <a:cubicBezTo>
                    <a:pt x="1717907" y="58420"/>
                    <a:pt x="1703937" y="25400"/>
                    <a:pt x="1682347" y="0"/>
                  </a:cubicBezTo>
                  <a:cubicBezTo>
                    <a:pt x="1688697" y="16510"/>
                    <a:pt x="1691237" y="34290"/>
                    <a:pt x="1691237" y="52070"/>
                  </a:cubicBezTo>
                  <a:lnTo>
                    <a:pt x="1691237" y="423074"/>
                  </a:lnTo>
                  <a:lnTo>
                    <a:pt x="1691237" y="423074"/>
                  </a:lnTo>
                  <a:close/>
                </a:path>
              </a:pathLst>
            </a:custGeom>
            <a:solidFill>
              <a:srgbClr val="009424"/>
            </a:solidFill>
          </p:spPr>
        </p:sp>
        <p:sp>
          <p:nvSpPr>
            <p:cNvPr id="24" name="Freeform 24"/>
            <p:cNvSpPr/>
            <p:nvPr/>
          </p:nvSpPr>
          <p:spPr>
            <a:xfrm>
              <a:off x="12700" y="12700"/>
              <a:ext cx="1757277" cy="663104"/>
            </a:xfrm>
            <a:custGeom>
              <a:avLst/>
              <a:gdLst/>
              <a:ahLst/>
              <a:cxnLst/>
              <a:rect l="l" t="t" r="r" b="b"/>
              <a:pathLst>
                <a:path w="1757277" h="663104">
                  <a:moveTo>
                    <a:pt x="146050" y="663104"/>
                  </a:moveTo>
                  <a:lnTo>
                    <a:pt x="1611227" y="663104"/>
                  </a:lnTo>
                  <a:cubicBezTo>
                    <a:pt x="1691237" y="663104"/>
                    <a:pt x="1757277" y="597064"/>
                    <a:pt x="1757277" y="517054"/>
                  </a:cubicBezTo>
                  <a:lnTo>
                    <a:pt x="1757277" y="146050"/>
                  </a:lnTo>
                  <a:cubicBezTo>
                    <a:pt x="1757277" y="66040"/>
                    <a:pt x="1691237" y="0"/>
                    <a:pt x="1611227" y="0"/>
                  </a:cubicBezTo>
                  <a:lnTo>
                    <a:pt x="146050" y="0"/>
                  </a:lnTo>
                  <a:cubicBezTo>
                    <a:pt x="66040" y="0"/>
                    <a:pt x="0" y="66040"/>
                    <a:pt x="0" y="146050"/>
                  </a:cubicBezTo>
                  <a:lnTo>
                    <a:pt x="0" y="517054"/>
                  </a:lnTo>
                  <a:cubicBezTo>
                    <a:pt x="0" y="598334"/>
                    <a:pt x="66040" y="663104"/>
                    <a:pt x="146050" y="663104"/>
                  </a:cubicBezTo>
                  <a:close/>
                </a:path>
              </a:pathLst>
            </a:custGeom>
            <a:solidFill>
              <a:srgbClr val="009424"/>
            </a:solidFill>
          </p:spPr>
        </p:sp>
        <p:sp>
          <p:nvSpPr>
            <p:cNvPr id="25" name="Freeform 25"/>
            <p:cNvSpPr/>
            <p:nvPr/>
          </p:nvSpPr>
          <p:spPr>
            <a:xfrm>
              <a:off x="0" y="0"/>
              <a:ext cx="1822047" cy="731684"/>
            </a:xfrm>
            <a:custGeom>
              <a:avLst/>
              <a:gdLst/>
              <a:ahLst/>
              <a:cxnLst/>
              <a:rect l="l" t="t" r="r" b="b"/>
              <a:pathLst>
                <a:path w="1822047" h="731684">
                  <a:moveTo>
                    <a:pt x="1758547" y="74930"/>
                  </a:moveTo>
                  <a:cubicBezTo>
                    <a:pt x="1730607" y="30480"/>
                    <a:pt x="1681077" y="0"/>
                    <a:pt x="1623927" y="0"/>
                  </a:cubicBezTo>
                  <a:lnTo>
                    <a:pt x="158750" y="0"/>
                  </a:lnTo>
                  <a:cubicBezTo>
                    <a:pt x="71120" y="0"/>
                    <a:pt x="0" y="71120"/>
                    <a:pt x="0" y="158750"/>
                  </a:cubicBezTo>
                  <a:lnTo>
                    <a:pt x="0" y="529754"/>
                  </a:lnTo>
                  <a:cubicBezTo>
                    <a:pt x="0" y="581824"/>
                    <a:pt x="25400" y="627544"/>
                    <a:pt x="63500" y="656754"/>
                  </a:cubicBezTo>
                  <a:cubicBezTo>
                    <a:pt x="91440" y="701204"/>
                    <a:pt x="140970" y="731684"/>
                    <a:pt x="199203" y="731684"/>
                  </a:cubicBezTo>
                  <a:lnTo>
                    <a:pt x="1663297" y="731684"/>
                  </a:lnTo>
                  <a:cubicBezTo>
                    <a:pt x="1750927" y="731684"/>
                    <a:pt x="1822047" y="660564"/>
                    <a:pt x="1822047" y="572934"/>
                  </a:cubicBezTo>
                  <a:lnTo>
                    <a:pt x="1822047" y="201930"/>
                  </a:lnTo>
                  <a:cubicBezTo>
                    <a:pt x="1822047" y="149860"/>
                    <a:pt x="1796647" y="104140"/>
                    <a:pt x="1758547" y="74930"/>
                  </a:cubicBezTo>
                  <a:close/>
                  <a:moveTo>
                    <a:pt x="12700" y="529754"/>
                  </a:moveTo>
                  <a:lnTo>
                    <a:pt x="12700" y="158750"/>
                  </a:lnTo>
                  <a:cubicBezTo>
                    <a:pt x="12700" y="78740"/>
                    <a:pt x="78740" y="12700"/>
                    <a:pt x="158750" y="12700"/>
                  </a:cubicBezTo>
                  <a:lnTo>
                    <a:pt x="1623927" y="12700"/>
                  </a:lnTo>
                  <a:cubicBezTo>
                    <a:pt x="1703937" y="12700"/>
                    <a:pt x="1769977" y="78740"/>
                    <a:pt x="1769977" y="158750"/>
                  </a:cubicBezTo>
                  <a:lnTo>
                    <a:pt x="1769977" y="529754"/>
                  </a:lnTo>
                  <a:cubicBezTo>
                    <a:pt x="1769977" y="609764"/>
                    <a:pt x="1703937" y="675804"/>
                    <a:pt x="1623927" y="675804"/>
                  </a:cubicBezTo>
                  <a:lnTo>
                    <a:pt x="158750" y="675804"/>
                  </a:lnTo>
                  <a:cubicBezTo>
                    <a:pt x="78740" y="675804"/>
                    <a:pt x="12700" y="611034"/>
                    <a:pt x="12700" y="529754"/>
                  </a:cubicBezTo>
                  <a:close/>
                  <a:moveTo>
                    <a:pt x="1810617" y="572934"/>
                  </a:moveTo>
                  <a:cubicBezTo>
                    <a:pt x="1810617" y="652944"/>
                    <a:pt x="1743307" y="718984"/>
                    <a:pt x="1663297" y="718984"/>
                  </a:cubicBezTo>
                  <a:lnTo>
                    <a:pt x="199203" y="718984"/>
                  </a:lnTo>
                  <a:cubicBezTo>
                    <a:pt x="157480" y="718984"/>
                    <a:pt x="120650" y="702474"/>
                    <a:pt x="93980" y="674534"/>
                  </a:cubicBezTo>
                  <a:cubicBezTo>
                    <a:pt x="114300" y="683424"/>
                    <a:pt x="135890" y="688504"/>
                    <a:pt x="160020" y="688504"/>
                  </a:cubicBezTo>
                  <a:lnTo>
                    <a:pt x="1625197" y="688504"/>
                  </a:lnTo>
                  <a:cubicBezTo>
                    <a:pt x="1712827" y="688504"/>
                    <a:pt x="1783947" y="617384"/>
                    <a:pt x="1783947" y="529754"/>
                  </a:cubicBezTo>
                  <a:lnTo>
                    <a:pt x="1783947" y="158750"/>
                  </a:lnTo>
                  <a:cubicBezTo>
                    <a:pt x="1783947" y="140970"/>
                    <a:pt x="1780137" y="123190"/>
                    <a:pt x="1775057" y="106680"/>
                  </a:cubicBezTo>
                  <a:cubicBezTo>
                    <a:pt x="1796647" y="132080"/>
                    <a:pt x="1810617" y="165100"/>
                    <a:pt x="1810617" y="201930"/>
                  </a:cubicBezTo>
                  <a:lnTo>
                    <a:pt x="1810617" y="572934"/>
                  </a:lnTo>
                  <a:cubicBezTo>
                    <a:pt x="1810617" y="572934"/>
                    <a:pt x="1810617" y="572934"/>
                    <a:pt x="1810617" y="572934"/>
                  </a:cubicBezTo>
                  <a:close/>
                </a:path>
              </a:pathLst>
            </a:custGeom>
            <a:solidFill>
              <a:srgbClr val="009424"/>
            </a:solidFill>
          </p:spPr>
        </p:sp>
      </p:grpSp>
      <p:sp>
        <p:nvSpPr>
          <p:cNvPr id="26" name="TextBox 26"/>
          <p:cNvSpPr txBox="1"/>
          <p:nvPr/>
        </p:nvSpPr>
        <p:spPr>
          <a:xfrm>
            <a:off x="5699020" y="2872621"/>
            <a:ext cx="2827770" cy="377892"/>
          </a:xfrm>
          <a:prstGeom prst="rect">
            <a:avLst/>
          </a:prstGeom>
        </p:spPr>
        <p:txBody>
          <a:bodyPr lIns="0" tIns="0" rIns="0" bIns="0" rtlCol="0" anchor="t">
            <a:spAutoFit/>
          </a:bodyPr>
          <a:lstStyle/>
          <a:p>
            <a:pPr algn="ctr">
              <a:lnSpc>
                <a:spcPts val="2877"/>
              </a:lnSpc>
            </a:pPr>
            <a:r>
              <a:rPr lang="en-US" sz="2877">
                <a:solidFill>
                  <a:srgbClr val="3B3B3B"/>
                </a:solidFill>
                <a:latin typeface="Montserrat 1 Bold"/>
              </a:rPr>
              <a:t>Personal</a:t>
            </a:r>
          </a:p>
        </p:txBody>
      </p:sp>
      <p:grpSp>
        <p:nvGrpSpPr>
          <p:cNvPr id="27" name="Group 27"/>
          <p:cNvGrpSpPr/>
          <p:nvPr/>
        </p:nvGrpSpPr>
        <p:grpSpPr>
          <a:xfrm>
            <a:off x="9782473" y="1693961"/>
            <a:ext cx="2827770" cy="810334"/>
            <a:chOff x="0" y="0"/>
            <a:chExt cx="1822047" cy="522131"/>
          </a:xfrm>
        </p:grpSpPr>
        <p:sp>
          <p:nvSpPr>
            <p:cNvPr id="28" name="Freeform 28"/>
            <p:cNvSpPr/>
            <p:nvPr/>
          </p:nvSpPr>
          <p:spPr>
            <a:xfrm>
              <a:off x="92710" y="106680"/>
              <a:ext cx="1717907" cy="402751"/>
            </a:xfrm>
            <a:custGeom>
              <a:avLst/>
              <a:gdLst/>
              <a:ahLst/>
              <a:cxnLst/>
              <a:rect l="l" t="t" r="r" b="b"/>
              <a:pathLst>
                <a:path w="1717907" h="402751">
                  <a:moveTo>
                    <a:pt x="1691237" y="213521"/>
                  </a:moveTo>
                  <a:cubicBezTo>
                    <a:pt x="1691237" y="301151"/>
                    <a:pt x="1615037" y="372271"/>
                    <a:pt x="1533757" y="372271"/>
                  </a:cubicBezTo>
                  <a:lnTo>
                    <a:pt x="66040" y="372271"/>
                  </a:lnTo>
                  <a:cubicBezTo>
                    <a:pt x="43180" y="372271"/>
                    <a:pt x="20320" y="367191"/>
                    <a:pt x="0" y="358301"/>
                  </a:cubicBezTo>
                  <a:cubicBezTo>
                    <a:pt x="26670" y="386241"/>
                    <a:pt x="63500" y="402751"/>
                    <a:pt x="105076" y="402751"/>
                  </a:cubicBezTo>
                  <a:lnTo>
                    <a:pt x="1571857" y="402751"/>
                  </a:lnTo>
                  <a:cubicBezTo>
                    <a:pt x="1651867" y="402751"/>
                    <a:pt x="1717907" y="336711"/>
                    <a:pt x="1717907" y="256701"/>
                  </a:cubicBezTo>
                  <a:lnTo>
                    <a:pt x="1717907" y="95250"/>
                  </a:lnTo>
                  <a:cubicBezTo>
                    <a:pt x="1717907" y="58420"/>
                    <a:pt x="1703937" y="25400"/>
                    <a:pt x="1682347" y="0"/>
                  </a:cubicBezTo>
                  <a:cubicBezTo>
                    <a:pt x="1688697" y="16510"/>
                    <a:pt x="1691237" y="34290"/>
                    <a:pt x="1691237" y="52070"/>
                  </a:cubicBezTo>
                  <a:lnTo>
                    <a:pt x="1691237" y="213521"/>
                  </a:lnTo>
                  <a:lnTo>
                    <a:pt x="1691237" y="213521"/>
                  </a:lnTo>
                  <a:close/>
                </a:path>
              </a:pathLst>
            </a:custGeom>
            <a:solidFill>
              <a:srgbClr val="F3F2B3"/>
            </a:solidFill>
          </p:spPr>
        </p:sp>
        <p:sp>
          <p:nvSpPr>
            <p:cNvPr id="29" name="Freeform 29"/>
            <p:cNvSpPr/>
            <p:nvPr/>
          </p:nvSpPr>
          <p:spPr>
            <a:xfrm>
              <a:off x="12700" y="12700"/>
              <a:ext cx="1757277" cy="453551"/>
            </a:xfrm>
            <a:custGeom>
              <a:avLst/>
              <a:gdLst/>
              <a:ahLst/>
              <a:cxnLst/>
              <a:rect l="l" t="t" r="r" b="b"/>
              <a:pathLst>
                <a:path w="1757277" h="453551">
                  <a:moveTo>
                    <a:pt x="146050" y="453551"/>
                  </a:moveTo>
                  <a:lnTo>
                    <a:pt x="1611227" y="453551"/>
                  </a:lnTo>
                  <a:cubicBezTo>
                    <a:pt x="1691237" y="453551"/>
                    <a:pt x="1757277" y="387511"/>
                    <a:pt x="1757277" y="307501"/>
                  </a:cubicBezTo>
                  <a:lnTo>
                    <a:pt x="1757277" y="146050"/>
                  </a:lnTo>
                  <a:cubicBezTo>
                    <a:pt x="1757277" y="66040"/>
                    <a:pt x="1691237" y="0"/>
                    <a:pt x="1611227" y="0"/>
                  </a:cubicBezTo>
                  <a:lnTo>
                    <a:pt x="146050" y="0"/>
                  </a:lnTo>
                  <a:cubicBezTo>
                    <a:pt x="66040" y="0"/>
                    <a:pt x="0" y="66040"/>
                    <a:pt x="0" y="146050"/>
                  </a:cubicBezTo>
                  <a:lnTo>
                    <a:pt x="0" y="307501"/>
                  </a:lnTo>
                  <a:cubicBezTo>
                    <a:pt x="0" y="388781"/>
                    <a:pt x="66040" y="453551"/>
                    <a:pt x="146050" y="453551"/>
                  </a:cubicBezTo>
                  <a:close/>
                </a:path>
              </a:pathLst>
            </a:custGeom>
            <a:solidFill>
              <a:srgbClr val="F3F2B3"/>
            </a:solidFill>
          </p:spPr>
        </p:sp>
        <p:sp>
          <p:nvSpPr>
            <p:cNvPr id="30" name="Freeform 30"/>
            <p:cNvSpPr/>
            <p:nvPr/>
          </p:nvSpPr>
          <p:spPr>
            <a:xfrm>
              <a:off x="0" y="0"/>
              <a:ext cx="1822047" cy="522131"/>
            </a:xfrm>
            <a:custGeom>
              <a:avLst/>
              <a:gdLst/>
              <a:ahLst/>
              <a:cxnLst/>
              <a:rect l="l" t="t" r="r" b="b"/>
              <a:pathLst>
                <a:path w="1822047" h="522131">
                  <a:moveTo>
                    <a:pt x="1758547" y="74930"/>
                  </a:moveTo>
                  <a:cubicBezTo>
                    <a:pt x="1730607" y="30480"/>
                    <a:pt x="1681077" y="0"/>
                    <a:pt x="1623927" y="0"/>
                  </a:cubicBezTo>
                  <a:lnTo>
                    <a:pt x="158750" y="0"/>
                  </a:lnTo>
                  <a:cubicBezTo>
                    <a:pt x="71120" y="0"/>
                    <a:pt x="0" y="71120"/>
                    <a:pt x="0" y="158750"/>
                  </a:cubicBezTo>
                  <a:lnTo>
                    <a:pt x="0" y="320201"/>
                  </a:lnTo>
                  <a:cubicBezTo>
                    <a:pt x="0" y="372271"/>
                    <a:pt x="25400" y="417991"/>
                    <a:pt x="63500" y="447201"/>
                  </a:cubicBezTo>
                  <a:cubicBezTo>
                    <a:pt x="91440" y="491651"/>
                    <a:pt x="140970" y="522131"/>
                    <a:pt x="199203" y="522131"/>
                  </a:cubicBezTo>
                  <a:lnTo>
                    <a:pt x="1663297" y="522131"/>
                  </a:lnTo>
                  <a:cubicBezTo>
                    <a:pt x="1750927" y="522131"/>
                    <a:pt x="1822047" y="451011"/>
                    <a:pt x="1822047" y="363381"/>
                  </a:cubicBezTo>
                  <a:lnTo>
                    <a:pt x="1822047" y="201930"/>
                  </a:lnTo>
                  <a:cubicBezTo>
                    <a:pt x="1822047" y="149860"/>
                    <a:pt x="1796647" y="104140"/>
                    <a:pt x="1758547" y="74930"/>
                  </a:cubicBezTo>
                  <a:close/>
                  <a:moveTo>
                    <a:pt x="12700" y="320201"/>
                  </a:moveTo>
                  <a:lnTo>
                    <a:pt x="12700" y="158750"/>
                  </a:lnTo>
                  <a:cubicBezTo>
                    <a:pt x="12700" y="78740"/>
                    <a:pt x="78740" y="12700"/>
                    <a:pt x="158750" y="12700"/>
                  </a:cubicBezTo>
                  <a:lnTo>
                    <a:pt x="1623927" y="12700"/>
                  </a:lnTo>
                  <a:cubicBezTo>
                    <a:pt x="1703937" y="12700"/>
                    <a:pt x="1769977" y="78740"/>
                    <a:pt x="1769977" y="158750"/>
                  </a:cubicBezTo>
                  <a:lnTo>
                    <a:pt x="1769977" y="320201"/>
                  </a:lnTo>
                  <a:cubicBezTo>
                    <a:pt x="1769977" y="400211"/>
                    <a:pt x="1703937" y="466251"/>
                    <a:pt x="1623927" y="466251"/>
                  </a:cubicBezTo>
                  <a:lnTo>
                    <a:pt x="158750" y="466251"/>
                  </a:lnTo>
                  <a:cubicBezTo>
                    <a:pt x="78740" y="466251"/>
                    <a:pt x="12700" y="401481"/>
                    <a:pt x="12700" y="320201"/>
                  </a:cubicBezTo>
                  <a:close/>
                  <a:moveTo>
                    <a:pt x="1810617" y="363381"/>
                  </a:moveTo>
                  <a:cubicBezTo>
                    <a:pt x="1810617" y="443391"/>
                    <a:pt x="1743307" y="509431"/>
                    <a:pt x="1663297" y="509431"/>
                  </a:cubicBezTo>
                  <a:lnTo>
                    <a:pt x="199203" y="509431"/>
                  </a:lnTo>
                  <a:cubicBezTo>
                    <a:pt x="157480" y="509431"/>
                    <a:pt x="120650" y="492921"/>
                    <a:pt x="93980" y="464981"/>
                  </a:cubicBezTo>
                  <a:cubicBezTo>
                    <a:pt x="114300" y="473871"/>
                    <a:pt x="135890" y="478951"/>
                    <a:pt x="160020" y="478951"/>
                  </a:cubicBezTo>
                  <a:lnTo>
                    <a:pt x="1625197" y="478951"/>
                  </a:lnTo>
                  <a:cubicBezTo>
                    <a:pt x="1712827" y="478951"/>
                    <a:pt x="1783947" y="407831"/>
                    <a:pt x="1783947" y="320201"/>
                  </a:cubicBezTo>
                  <a:lnTo>
                    <a:pt x="1783947" y="158750"/>
                  </a:lnTo>
                  <a:cubicBezTo>
                    <a:pt x="1783947" y="140970"/>
                    <a:pt x="1780137" y="123190"/>
                    <a:pt x="1775057" y="106680"/>
                  </a:cubicBezTo>
                  <a:cubicBezTo>
                    <a:pt x="1796647" y="132080"/>
                    <a:pt x="1810617" y="165100"/>
                    <a:pt x="1810617" y="201930"/>
                  </a:cubicBezTo>
                  <a:lnTo>
                    <a:pt x="1810617" y="363381"/>
                  </a:lnTo>
                  <a:cubicBezTo>
                    <a:pt x="1810617" y="363381"/>
                    <a:pt x="1810617" y="363381"/>
                    <a:pt x="1810617" y="363381"/>
                  </a:cubicBezTo>
                  <a:close/>
                </a:path>
              </a:pathLst>
            </a:custGeom>
            <a:solidFill>
              <a:srgbClr val="F3F2B3"/>
            </a:solidFill>
          </p:spPr>
        </p:sp>
      </p:grpSp>
      <p:sp>
        <p:nvSpPr>
          <p:cNvPr id="31" name="TextBox 31"/>
          <p:cNvSpPr txBox="1"/>
          <p:nvPr/>
        </p:nvSpPr>
        <p:spPr>
          <a:xfrm>
            <a:off x="9906849" y="1947186"/>
            <a:ext cx="2579018" cy="316977"/>
          </a:xfrm>
          <a:prstGeom prst="rect">
            <a:avLst/>
          </a:prstGeom>
        </p:spPr>
        <p:txBody>
          <a:bodyPr lIns="0" tIns="0" rIns="0" bIns="0" rtlCol="0" anchor="t">
            <a:spAutoFit/>
          </a:bodyPr>
          <a:lstStyle/>
          <a:p>
            <a:pPr algn="ctr">
              <a:lnSpc>
                <a:spcPts val="2354"/>
              </a:lnSpc>
            </a:pPr>
            <a:r>
              <a:rPr lang="en-US" sz="2354">
                <a:solidFill>
                  <a:srgbClr val="3B3B3B"/>
                </a:solidFill>
                <a:latin typeface="Montserrat 1"/>
              </a:rPr>
              <a:t>Moldeado</a:t>
            </a:r>
          </a:p>
        </p:txBody>
      </p:sp>
      <p:sp>
        <p:nvSpPr>
          <p:cNvPr id="32" name="AutoShape 32"/>
          <p:cNvSpPr/>
          <p:nvPr/>
        </p:nvSpPr>
        <p:spPr>
          <a:xfrm>
            <a:off x="9148402" y="2060236"/>
            <a:ext cx="634071" cy="0"/>
          </a:xfrm>
          <a:prstGeom prst="line">
            <a:avLst/>
          </a:prstGeom>
          <a:ln w="9525" cap="flat">
            <a:solidFill>
              <a:srgbClr val="3B3B3B"/>
            </a:solidFill>
            <a:prstDash val="solid"/>
            <a:headEnd type="none" w="sm" len="sm"/>
            <a:tailEnd type="none" w="sm" len="sm"/>
          </a:ln>
        </p:spPr>
      </p:sp>
      <p:sp>
        <p:nvSpPr>
          <p:cNvPr id="33" name="AutoShape 33"/>
          <p:cNvSpPr/>
          <p:nvPr/>
        </p:nvSpPr>
        <p:spPr>
          <a:xfrm>
            <a:off x="4541283" y="6077435"/>
            <a:ext cx="1157737" cy="0"/>
          </a:xfrm>
          <a:prstGeom prst="line">
            <a:avLst/>
          </a:prstGeom>
          <a:ln w="9525" cap="flat">
            <a:solidFill>
              <a:srgbClr val="3B3B3B"/>
            </a:solidFill>
            <a:prstDash val="solid"/>
            <a:headEnd type="none" w="sm" len="sm"/>
            <a:tailEnd type="none" w="sm" len="sm"/>
          </a:ln>
        </p:spPr>
      </p:sp>
      <p:sp>
        <p:nvSpPr>
          <p:cNvPr id="34" name="AutoShape 34"/>
          <p:cNvSpPr/>
          <p:nvPr/>
        </p:nvSpPr>
        <p:spPr>
          <a:xfrm rot="5400000">
            <a:off x="2024639" y="6069749"/>
            <a:ext cx="6093079" cy="0"/>
          </a:xfrm>
          <a:prstGeom prst="line">
            <a:avLst/>
          </a:prstGeom>
          <a:ln w="9525" cap="flat">
            <a:solidFill>
              <a:srgbClr val="3B3B3B"/>
            </a:solidFill>
            <a:prstDash val="solid"/>
            <a:headEnd type="none" w="sm" len="sm"/>
            <a:tailEnd type="none" w="sm" len="sm"/>
          </a:ln>
        </p:spPr>
      </p:sp>
      <p:sp>
        <p:nvSpPr>
          <p:cNvPr id="35" name="AutoShape 35"/>
          <p:cNvSpPr/>
          <p:nvPr/>
        </p:nvSpPr>
        <p:spPr>
          <a:xfrm>
            <a:off x="5064949" y="3029439"/>
            <a:ext cx="634071" cy="0"/>
          </a:xfrm>
          <a:prstGeom prst="line">
            <a:avLst/>
          </a:prstGeom>
          <a:ln w="9525" cap="flat">
            <a:solidFill>
              <a:srgbClr val="3B3B3B"/>
            </a:solidFill>
            <a:prstDash val="solid"/>
            <a:headEnd type="none" w="sm" len="sm"/>
            <a:tailEnd type="none" w="sm" len="sm"/>
          </a:ln>
        </p:spPr>
      </p:sp>
      <p:grpSp>
        <p:nvGrpSpPr>
          <p:cNvPr id="36" name="Group 36"/>
          <p:cNvGrpSpPr/>
          <p:nvPr/>
        </p:nvGrpSpPr>
        <p:grpSpPr>
          <a:xfrm>
            <a:off x="5699020" y="5516146"/>
            <a:ext cx="2827770" cy="1135555"/>
            <a:chOff x="0" y="0"/>
            <a:chExt cx="1822047" cy="731684"/>
          </a:xfrm>
        </p:grpSpPr>
        <p:sp>
          <p:nvSpPr>
            <p:cNvPr id="37" name="Freeform 37"/>
            <p:cNvSpPr/>
            <p:nvPr/>
          </p:nvSpPr>
          <p:spPr>
            <a:xfrm>
              <a:off x="92710" y="106680"/>
              <a:ext cx="1717907" cy="612304"/>
            </a:xfrm>
            <a:custGeom>
              <a:avLst/>
              <a:gdLst/>
              <a:ahLst/>
              <a:cxnLst/>
              <a:rect l="l" t="t" r="r" b="b"/>
              <a:pathLst>
                <a:path w="1717907" h="612304">
                  <a:moveTo>
                    <a:pt x="1691237" y="423074"/>
                  </a:moveTo>
                  <a:cubicBezTo>
                    <a:pt x="1691237" y="510704"/>
                    <a:pt x="1615037" y="581824"/>
                    <a:pt x="1533757" y="581824"/>
                  </a:cubicBezTo>
                  <a:lnTo>
                    <a:pt x="66040" y="581824"/>
                  </a:lnTo>
                  <a:cubicBezTo>
                    <a:pt x="43180" y="581824"/>
                    <a:pt x="20320" y="576744"/>
                    <a:pt x="0" y="567854"/>
                  </a:cubicBezTo>
                  <a:cubicBezTo>
                    <a:pt x="26670" y="595794"/>
                    <a:pt x="63500" y="612304"/>
                    <a:pt x="105076" y="612304"/>
                  </a:cubicBezTo>
                  <a:lnTo>
                    <a:pt x="1571857" y="612304"/>
                  </a:lnTo>
                  <a:cubicBezTo>
                    <a:pt x="1651867" y="612304"/>
                    <a:pt x="1717907" y="546264"/>
                    <a:pt x="1717907" y="466254"/>
                  </a:cubicBezTo>
                  <a:lnTo>
                    <a:pt x="1717907" y="95250"/>
                  </a:lnTo>
                  <a:cubicBezTo>
                    <a:pt x="1717907" y="58420"/>
                    <a:pt x="1703937" y="25400"/>
                    <a:pt x="1682347" y="0"/>
                  </a:cubicBezTo>
                  <a:cubicBezTo>
                    <a:pt x="1688697" y="16510"/>
                    <a:pt x="1691237" y="34290"/>
                    <a:pt x="1691237" y="52070"/>
                  </a:cubicBezTo>
                  <a:lnTo>
                    <a:pt x="1691237" y="423074"/>
                  </a:lnTo>
                  <a:lnTo>
                    <a:pt x="1691237" y="423074"/>
                  </a:lnTo>
                  <a:close/>
                </a:path>
              </a:pathLst>
            </a:custGeom>
            <a:solidFill>
              <a:srgbClr val="00C0CA"/>
            </a:solidFill>
          </p:spPr>
        </p:sp>
        <p:sp>
          <p:nvSpPr>
            <p:cNvPr id="38" name="Freeform 38"/>
            <p:cNvSpPr/>
            <p:nvPr/>
          </p:nvSpPr>
          <p:spPr>
            <a:xfrm>
              <a:off x="12700" y="12700"/>
              <a:ext cx="1757277" cy="663104"/>
            </a:xfrm>
            <a:custGeom>
              <a:avLst/>
              <a:gdLst/>
              <a:ahLst/>
              <a:cxnLst/>
              <a:rect l="l" t="t" r="r" b="b"/>
              <a:pathLst>
                <a:path w="1757277" h="663104">
                  <a:moveTo>
                    <a:pt x="146050" y="663104"/>
                  </a:moveTo>
                  <a:lnTo>
                    <a:pt x="1611227" y="663104"/>
                  </a:lnTo>
                  <a:cubicBezTo>
                    <a:pt x="1691237" y="663104"/>
                    <a:pt x="1757277" y="597064"/>
                    <a:pt x="1757277" y="517054"/>
                  </a:cubicBezTo>
                  <a:lnTo>
                    <a:pt x="1757277" y="146050"/>
                  </a:lnTo>
                  <a:cubicBezTo>
                    <a:pt x="1757277" y="66040"/>
                    <a:pt x="1691237" y="0"/>
                    <a:pt x="1611227" y="0"/>
                  </a:cubicBezTo>
                  <a:lnTo>
                    <a:pt x="146050" y="0"/>
                  </a:lnTo>
                  <a:cubicBezTo>
                    <a:pt x="66040" y="0"/>
                    <a:pt x="0" y="66040"/>
                    <a:pt x="0" y="146050"/>
                  </a:cubicBezTo>
                  <a:lnTo>
                    <a:pt x="0" y="517054"/>
                  </a:lnTo>
                  <a:cubicBezTo>
                    <a:pt x="0" y="598334"/>
                    <a:pt x="66040" y="663104"/>
                    <a:pt x="146050" y="663104"/>
                  </a:cubicBezTo>
                  <a:close/>
                </a:path>
              </a:pathLst>
            </a:custGeom>
            <a:solidFill>
              <a:srgbClr val="00C0CA"/>
            </a:solidFill>
          </p:spPr>
        </p:sp>
        <p:sp>
          <p:nvSpPr>
            <p:cNvPr id="39" name="Freeform 39"/>
            <p:cNvSpPr/>
            <p:nvPr/>
          </p:nvSpPr>
          <p:spPr>
            <a:xfrm>
              <a:off x="0" y="0"/>
              <a:ext cx="1822047" cy="731684"/>
            </a:xfrm>
            <a:custGeom>
              <a:avLst/>
              <a:gdLst/>
              <a:ahLst/>
              <a:cxnLst/>
              <a:rect l="l" t="t" r="r" b="b"/>
              <a:pathLst>
                <a:path w="1822047" h="731684">
                  <a:moveTo>
                    <a:pt x="1758547" y="74930"/>
                  </a:moveTo>
                  <a:cubicBezTo>
                    <a:pt x="1730607" y="30480"/>
                    <a:pt x="1681077" y="0"/>
                    <a:pt x="1623927" y="0"/>
                  </a:cubicBezTo>
                  <a:lnTo>
                    <a:pt x="158750" y="0"/>
                  </a:lnTo>
                  <a:cubicBezTo>
                    <a:pt x="71120" y="0"/>
                    <a:pt x="0" y="71120"/>
                    <a:pt x="0" y="158750"/>
                  </a:cubicBezTo>
                  <a:lnTo>
                    <a:pt x="0" y="529754"/>
                  </a:lnTo>
                  <a:cubicBezTo>
                    <a:pt x="0" y="581824"/>
                    <a:pt x="25400" y="627544"/>
                    <a:pt x="63500" y="656754"/>
                  </a:cubicBezTo>
                  <a:cubicBezTo>
                    <a:pt x="91440" y="701204"/>
                    <a:pt x="140970" y="731684"/>
                    <a:pt x="199203" y="731684"/>
                  </a:cubicBezTo>
                  <a:lnTo>
                    <a:pt x="1663297" y="731684"/>
                  </a:lnTo>
                  <a:cubicBezTo>
                    <a:pt x="1750927" y="731684"/>
                    <a:pt x="1822047" y="660564"/>
                    <a:pt x="1822047" y="572934"/>
                  </a:cubicBezTo>
                  <a:lnTo>
                    <a:pt x="1822047" y="201930"/>
                  </a:lnTo>
                  <a:cubicBezTo>
                    <a:pt x="1822047" y="149860"/>
                    <a:pt x="1796647" y="104140"/>
                    <a:pt x="1758547" y="74930"/>
                  </a:cubicBezTo>
                  <a:close/>
                  <a:moveTo>
                    <a:pt x="12700" y="529754"/>
                  </a:moveTo>
                  <a:lnTo>
                    <a:pt x="12700" y="158750"/>
                  </a:lnTo>
                  <a:cubicBezTo>
                    <a:pt x="12700" y="78740"/>
                    <a:pt x="78740" y="12700"/>
                    <a:pt x="158750" y="12700"/>
                  </a:cubicBezTo>
                  <a:lnTo>
                    <a:pt x="1623927" y="12700"/>
                  </a:lnTo>
                  <a:cubicBezTo>
                    <a:pt x="1703937" y="12700"/>
                    <a:pt x="1769977" y="78740"/>
                    <a:pt x="1769977" y="158750"/>
                  </a:cubicBezTo>
                  <a:lnTo>
                    <a:pt x="1769977" y="529754"/>
                  </a:lnTo>
                  <a:cubicBezTo>
                    <a:pt x="1769977" y="609764"/>
                    <a:pt x="1703937" y="675804"/>
                    <a:pt x="1623927" y="675804"/>
                  </a:cubicBezTo>
                  <a:lnTo>
                    <a:pt x="158750" y="675804"/>
                  </a:lnTo>
                  <a:cubicBezTo>
                    <a:pt x="78740" y="675804"/>
                    <a:pt x="12700" y="611034"/>
                    <a:pt x="12700" y="529754"/>
                  </a:cubicBezTo>
                  <a:close/>
                  <a:moveTo>
                    <a:pt x="1810617" y="572934"/>
                  </a:moveTo>
                  <a:cubicBezTo>
                    <a:pt x="1810617" y="652944"/>
                    <a:pt x="1743307" y="718984"/>
                    <a:pt x="1663297" y="718984"/>
                  </a:cubicBezTo>
                  <a:lnTo>
                    <a:pt x="199203" y="718984"/>
                  </a:lnTo>
                  <a:cubicBezTo>
                    <a:pt x="157480" y="718984"/>
                    <a:pt x="120650" y="702474"/>
                    <a:pt x="93980" y="674534"/>
                  </a:cubicBezTo>
                  <a:cubicBezTo>
                    <a:pt x="114300" y="683424"/>
                    <a:pt x="135890" y="688504"/>
                    <a:pt x="160020" y="688504"/>
                  </a:cubicBezTo>
                  <a:lnTo>
                    <a:pt x="1625197" y="688504"/>
                  </a:lnTo>
                  <a:cubicBezTo>
                    <a:pt x="1712827" y="688504"/>
                    <a:pt x="1783947" y="617384"/>
                    <a:pt x="1783947" y="529754"/>
                  </a:cubicBezTo>
                  <a:lnTo>
                    <a:pt x="1783947" y="158750"/>
                  </a:lnTo>
                  <a:cubicBezTo>
                    <a:pt x="1783947" y="140970"/>
                    <a:pt x="1780137" y="123190"/>
                    <a:pt x="1775057" y="106680"/>
                  </a:cubicBezTo>
                  <a:cubicBezTo>
                    <a:pt x="1796647" y="132080"/>
                    <a:pt x="1810617" y="165100"/>
                    <a:pt x="1810617" y="201930"/>
                  </a:cubicBezTo>
                  <a:lnTo>
                    <a:pt x="1810617" y="572934"/>
                  </a:lnTo>
                  <a:cubicBezTo>
                    <a:pt x="1810617" y="572934"/>
                    <a:pt x="1810617" y="572934"/>
                    <a:pt x="1810617" y="572934"/>
                  </a:cubicBezTo>
                  <a:close/>
                </a:path>
              </a:pathLst>
            </a:custGeom>
            <a:solidFill>
              <a:srgbClr val="00C0CA"/>
            </a:solidFill>
          </p:spPr>
        </p:sp>
      </p:grpSp>
      <p:sp>
        <p:nvSpPr>
          <p:cNvPr id="40" name="TextBox 40"/>
          <p:cNvSpPr txBox="1"/>
          <p:nvPr/>
        </p:nvSpPr>
        <p:spPr>
          <a:xfrm>
            <a:off x="5705175" y="5906702"/>
            <a:ext cx="2827770" cy="377892"/>
          </a:xfrm>
          <a:prstGeom prst="rect">
            <a:avLst/>
          </a:prstGeom>
        </p:spPr>
        <p:txBody>
          <a:bodyPr lIns="0" tIns="0" rIns="0" bIns="0" rtlCol="0" anchor="t">
            <a:spAutoFit/>
          </a:bodyPr>
          <a:lstStyle/>
          <a:p>
            <a:pPr algn="ctr">
              <a:lnSpc>
                <a:spcPts val="2877"/>
              </a:lnSpc>
            </a:pPr>
            <a:r>
              <a:rPr lang="en-US" sz="2877">
                <a:solidFill>
                  <a:srgbClr val="3B3B3B"/>
                </a:solidFill>
                <a:latin typeface="Montserrat 1 Bold"/>
              </a:rPr>
              <a:t>Producción</a:t>
            </a:r>
          </a:p>
        </p:txBody>
      </p:sp>
      <p:grpSp>
        <p:nvGrpSpPr>
          <p:cNvPr id="41" name="Group 41"/>
          <p:cNvGrpSpPr/>
          <p:nvPr/>
        </p:nvGrpSpPr>
        <p:grpSpPr>
          <a:xfrm>
            <a:off x="9770015" y="4054675"/>
            <a:ext cx="2827770" cy="810334"/>
            <a:chOff x="0" y="0"/>
            <a:chExt cx="1822047" cy="522131"/>
          </a:xfrm>
        </p:grpSpPr>
        <p:sp>
          <p:nvSpPr>
            <p:cNvPr id="42" name="Freeform 42"/>
            <p:cNvSpPr/>
            <p:nvPr/>
          </p:nvSpPr>
          <p:spPr>
            <a:xfrm>
              <a:off x="92710" y="106680"/>
              <a:ext cx="1717907" cy="402751"/>
            </a:xfrm>
            <a:custGeom>
              <a:avLst/>
              <a:gdLst/>
              <a:ahLst/>
              <a:cxnLst/>
              <a:rect l="l" t="t" r="r" b="b"/>
              <a:pathLst>
                <a:path w="1717907" h="402751">
                  <a:moveTo>
                    <a:pt x="1691237" y="213521"/>
                  </a:moveTo>
                  <a:cubicBezTo>
                    <a:pt x="1691237" y="301151"/>
                    <a:pt x="1615037" y="372271"/>
                    <a:pt x="1533757" y="372271"/>
                  </a:cubicBezTo>
                  <a:lnTo>
                    <a:pt x="66040" y="372271"/>
                  </a:lnTo>
                  <a:cubicBezTo>
                    <a:pt x="43180" y="372271"/>
                    <a:pt x="20320" y="367191"/>
                    <a:pt x="0" y="358301"/>
                  </a:cubicBezTo>
                  <a:cubicBezTo>
                    <a:pt x="26670" y="386241"/>
                    <a:pt x="63500" y="402751"/>
                    <a:pt x="105076" y="402751"/>
                  </a:cubicBezTo>
                  <a:lnTo>
                    <a:pt x="1571857" y="402751"/>
                  </a:lnTo>
                  <a:cubicBezTo>
                    <a:pt x="1651867" y="402751"/>
                    <a:pt x="1717907" y="336711"/>
                    <a:pt x="1717907" y="256701"/>
                  </a:cubicBezTo>
                  <a:lnTo>
                    <a:pt x="1717907" y="95250"/>
                  </a:lnTo>
                  <a:cubicBezTo>
                    <a:pt x="1717907" y="58420"/>
                    <a:pt x="1703937" y="25400"/>
                    <a:pt x="1682347" y="0"/>
                  </a:cubicBezTo>
                  <a:cubicBezTo>
                    <a:pt x="1688697" y="16510"/>
                    <a:pt x="1691237" y="34290"/>
                    <a:pt x="1691237" y="52070"/>
                  </a:cubicBezTo>
                  <a:lnTo>
                    <a:pt x="1691237" y="213521"/>
                  </a:lnTo>
                  <a:lnTo>
                    <a:pt x="1691237" y="213521"/>
                  </a:lnTo>
                  <a:close/>
                </a:path>
              </a:pathLst>
            </a:custGeom>
            <a:solidFill>
              <a:srgbClr val="F3F2B3"/>
            </a:solidFill>
          </p:spPr>
        </p:sp>
        <p:sp>
          <p:nvSpPr>
            <p:cNvPr id="43" name="Freeform 43"/>
            <p:cNvSpPr/>
            <p:nvPr/>
          </p:nvSpPr>
          <p:spPr>
            <a:xfrm>
              <a:off x="12700" y="12700"/>
              <a:ext cx="1757277" cy="453551"/>
            </a:xfrm>
            <a:custGeom>
              <a:avLst/>
              <a:gdLst/>
              <a:ahLst/>
              <a:cxnLst/>
              <a:rect l="l" t="t" r="r" b="b"/>
              <a:pathLst>
                <a:path w="1757277" h="453551">
                  <a:moveTo>
                    <a:pt x="146050" y="453551"/>
                  </a:moveTo>
                  <a:lnTo>
                    <a:pt x="1611227" y="453551"/>
                  </a:lnTo>
                  <a:cubicBezTo>
                    <a:pt x="1691237" y="453551"/>
                    <a:pt x="1757277" y="387511"/>
                    <a:pt x="1757277" y="307501"/>
                  </a:cubicBezTo>
                  <a:lnTo>
                    <a:pt x="1757277" y="146050"/>
                  </a:lnTo>
                  <a:cubicBezTo>
                    <a:pt x="1757277" y="66040"/>
                    <a:pt x="1691237" y="0"/>
                    <a:pt x="1611227" y="0"/>
                  </a:cubicBezTo>
                  <a:lnTo>
                    <a:pt x="146050" y="0"/>
                  </a:lnTo>
                  <a:cubicBezTo>
                    <a:pt x="66040" y="0"/>
                    <a:pt x="0" y="66040"/>
                    <a:pt x="0" y="146050"/>
                  </a:cubicBezTo>
                  <a:lnTo>
                    <a:pt x="0" y="307501"/>
                  </a:lnTo>
                  <a:cubicBezTo>
                    <a:pt x="0" y="388781"/>
                    <a:pt x="66040" y="453551"/>
                    <a:pt x="146050" y="453551"/>
                  </a:cubicBezTo>
                  <a:close/>
                </a:path>
              </a:pathLst>
            </a:custGeom>
            <a:solidFill>
              <a:srgbClr val="F3F2B3"/>
            </a:solidFill>
          </p:spPr>
        </p:sp>
        <p:sp>
          <p:nvSpPr>
            <p:cNvPr id="44" name="Freeform 44"/>
            <p:cNvSpPr/>
            <p:nvPr/>
          </p:nvSpPr>
          <p:spPr>
            <a:xfrm>
              <a:off x="0" y="0"/>
              <a:ext cx="1822047" cy="522131"/>
            </a:xfrm>
            <a:custGeom>
              <a:avLst/>
              <a:gdLst/>
              <a:ahLst/>
              <a:cxnLst/>
              <a:rect l="l" t="t" r="r" b="b"/>
              <a:pathLst>
                <a:path w="1822047" h="522131">
                  <a:moveTo>
                    <a:pt x="1758547" y="74930"/>
                  </a:moveTo>
                  <a:cubicBezTo>
                    <a:pt x="1730607" y="30480"/>
                    <a:pt x="1681077" y="0"/>
                    <a:pt x="1623927" y="0"/>
                  </a:cubicBezTo>
                  <a:lnTo>
                    <a:pt x="158750" y="0"/>
                  </a:lnTo>
                  <a:cubicBezTo>
                    <a:pt x="71120" y="0"/>
                    <a:pt x="0" y="71120"/>
                    <a:pt x="0" y="158750"/>
                  </a:cubicBezTo>
                  <a:lnTo>
                    <a:pt x="0" y="320201"/>
                  </a:lnTo>
                  <a:cubicBezTo>
                    <a:pt x="0" y="372271"/>
                    <a:pt x="25400" y="417991"/>
                    <a:pt x="63500" y="447201"/>
                  </a:cubicBezTo>
                  <a:cubicBezTo>
                    <a:pt x="91440" y="491651"/>
                    <a:pt x="140970" y="522131"/>
                    <a:pt x="199203" y="522131"/>
                  </a:cubicBezTo>
                  <a:lnTo>
                    <a:pt x="1663297" y="522131"/>
                  </a:lnTo>
                  <a:cubicBezTo>
                    <a:pt x="1750927" y="522131"/>
                    <a:pt x="1822047" y="451011"/>
                    <a:pt x="1822047" y="363381"/>
                  </a:cubicBezTo>
                  <a:lnTo>
                    <a:pt x="1822047" y="201930"/>
                  </a:lnTo>
                  <a:cubicBezTo>
                    <a:pt x="1822047" y="149860"/>
                    <a:pt x="1796647" y="104140"/>
                    <a:pt x="1758547" y="74930"/>
                  </a:cubicBezTo>
                  <a:close/>
                  <a:moveTo>
                    <a:pt x="12700" y="320201"/>
                  </a:moveTo>
                  <a:lnTo>
                    <a:pt x="12700" y="158750"/>
                  </a:lnTo>
                  <a:cubicBezTo>
                    <a:pt x="12700" y="78740"/>
                    <a:pt x="78740" y="12700"/>
                    <a:pt x="158750" y="12700"/>
                  </a:cubicBezTo>
                  <a:lnTo>
                    <a:pt x="1623927" y="12700"/>
                  </a:lnTo>
                  <a:cubicBezTo>
                    <a:pt x="1703937" y="12700"/>
                    <a:pt x="1769977" y="78740"/>
                    <a:pt x="1769977" y="158750"/>
                  </a:cubicBezTo>
                  <a:lnTo>
                    <a:pt x="1769977" y="320201"/>
                  </a:lnTo>
                  <a:cubicBezTo>
                    <a:pt x="1769977" y="400211"/>
                    <a:pt x="1703937" y="466251"/>
                    <a:pt x="1623927" y="466251"/>
                  </a:cubicBezTo>
                  <a:lnTo>
                    <a:pt x="158750" y="466251"/>
                  </a:lnTo>
                  <a:cubicBezTo>
                    <a:pt x="78740" y="466251"/>
                    <a:pt x="12700" y="401481"/>
                    <a:pt x="12700" y="320201"/>
                  </a:cubicBezTo>
                  <a:close/>
                  <a:moveTo>
                    <a:pt x="1810617" y="363381"/>
                  </a:moveTo>
                  <a:cubicBezTo>
                    <a:pt x="1810617" y="443391"/>
                    <a:pt x="1743307" y="509431"/>
                    <a:pt x="1663297" y="509431"/>
                  </a:cubicBezTo>
                  <a:lnTo>
                    <a:pt x="199203" y="509431"/>
                  </a:lnTo>
                  <a:cubicBezTo>
                    <a:pt x="157480" y="509431"/>
                    <a:pt x="120650" y="492921"/>
                    <a:pt x="93980" y="464981"/>
                  </a:cubicBezTo>
                  <a:cubicBezTo>
                    <a:pt x="114300" y="473871"/>
                    <a:pt x="135890" y="478951"/>
                    <a:pt x="160020" y="478951"/>
                  </a:cubicBezTo>
                  <a:lnTo>
                    <a:pt x="1625197" y="478951"/>
                  </a:lnTo>
                  <a:cubicBezTo>
                    <a:pt x="1712827" y="478951"/>
                    <a:pt x="1783947" y="407831"/>
                    <a:pt x="1783947" y="320201"/>
                  </a:cubicBezTo>
                  <a:lnTo>
                    <a:pt x="1783947" y="158750"/>
                  </a:lnTo>
                  <a:cubicBezTo>
                    <a:pt x="1783947" y="140970"/>
                    <a:pt x="1780137" y="123190"/>
                    <a:pt x="1775057" y="106680"/>
                  </a:cubicBezTo>
                  <a:cubicBezTo>
                    <a:pt x="1796647" y="132080"/>
                    <a:pt x="1810617" y="165100"/>
                    <a:pt x="1810617" y="201930"/>
                  </a:cubicBezTo>
                  <a:lnTo>
                    <a:pt x="1810617" y="363381"/>
                  </a:lnTo>
                  <a:cubicBezTo>
                    <a:pt x="1810617" y="363381"/>
                    <a:pt x="1810617" y="363381"/>
                    <a:pt x="1810617" y="363381"/>
                  </a:cubicBezTo>
                  <a:close/>
                </a:path>
              </a:pathLst>
            </a:custGeom>
            <a:solidFill>
              <a:srgbClr val="F3F2B3"/>
            </a:solidFill>
          </p:spPr>
        </p:sp>
      </p:grpSp>
      <p:sp>
        <p:nvSpPr>
          <p:cNvPr id="45" name="TextBox 45"/>
          <p:cNvSpPr txBox="1"/>
          <p:nvPr/>
        </p:nvSpPr>
        <p:spPr>
          <a:xfrm>
            <a:off x="9788703" y="4318535"/>
            <a:ext cx="2821540" cy="316977"/>
          </a:xfrm>
          <a:prstGeom prst="rect">
            <a:avLst/>
          </a:prstGeom>
        </p:spPr>
        <p:txBody>
          <a:bodyPr lIns="0" tIns="0" rIns="0" bIns="0" rtlCol="0" anchor="t">
            <a:spAutoFit/>
          </a:bodyPr>
          <a:lstStyle/>
          <a:p>
            <a:pPr algn="ctr">
              <a:lnSpc>
                <a:spcPts val="2354"/>
              </a:lnSpc>
            </a:pPr>
            <a:r>
              <a:rPr lang="en-US" sz="2354">
                <a:solidFill>
                  <a:srgbClr val="3B3B3B"/>
                </a:solidFill>
                <a:latin typeface="Montserrat 1"/>
              </a:rPr>
              <a:t>Pintura</a:t>
            </a:r>
          </a:p>
        </p:txBody>
      </p:sp>
      <p:grpSp>
        <p:nvGrpSpPr>
          <p:cNvPr id="46" name="Group 46"/>
          <p:cNvGrpSpPr/>
          <p:nvPr/>
        </p:nvGrpSpPr>
        <p:grpSpPr>
          <a:xfrm>
            <a:off x="9906849" y="9328998"/>
            <a:ext cx="2827770" cy="810334"/>
            <a:chOff x="0" y="0"/>
            <a:chExt cx="1822047" cy="522131"/>
          </a:xfrm>
        </p:grpSpPr>
        <p:sp>
          <p:nvSpPr>
            <p:cNvPr id="47" name="Freeform 47"/>
            <p:cNvSpPr/>
            <p:nvPr/>
          </p:nvSpPr>
          <p:spPr>
            <a:xfrm>
              <a:off x="92710" y="106680"/>
              <a:ext cx="1717907" cy="402751"/>
            </a:xfrm>
            <a:custGeom>
              <a:avLst/>
              <a:gdLst/>
              <a:ahLst/>
              <a:cxnLst/>
              <a:rect l="l" t="t" r="r" b="b"/>
              <a:pathLst>
                <a:path w="1717907" h="402751">
                  <a:moveTo>
                    <a:pt x="1691237" y="213521"/>
                  </a:moveTo>
                  <a:cubicBezTo>
                    <a:pt x="1691237" y="301151"/>
                    <a:pt x="1615037" y="372271"/>
                    <a:pt x="1533757" y="372271"/>
                  </a:cubicBezTo>
                  <a:lnTo>
                    <a:pt x="66040" y="372271"/>
                  </a:lnTo>
                  <a:cubicBezTo>
                    <a:pt x="43180" y="372271"/>
                    <a:pt x="20320" y="367191"/>
                    <a:pt x="0" y="358301"/>
                  </a:cubicBezTo>
                  <a:cubicBezTo>
                    <a:pt x="26670" y="386241"/>
                    <a:pt x="63500" y="402751"/>
                    <a:pt x="105076" y="402751"/>
                  </a:cubicBezTo>
                  <a:lnTo>
                    <a:pt x="1571857" y="402751"/>
                  </a:lnTo>
                  <a:cubicBezTo>
                    <a:pt x="1651867" y="402751"/>
                    <a:pt x="1717907" y="336711"/>
                    <a:pt x="1717907" y="256701"/>
                  </a:cubicBezTo>
                  <a:lnTo>
                    <a:pt x="1717907" y="95250"/>
                  </a:lnTo>
                  <a:cubicBezTo>
                    <a:pt x="1717907" y="58420"/>
                    <a:pt x="1703937" y="25400"/>
                    <a:pt x="1682347" y="0"/>
                  </a:cubicBezTo>
                  <a:cubicBezTo>
                    <a:pt x="1688697" y="16510"/>
                    <a:pt x="1691237" y="34290"/>
                    <a:pt x="1691237" y="52070"/>
                  </a:cubicBezTo>
                  <a:lnTo>
                    <a:pt x="1691237" y="213521"/>
                  </a:lnTo>
                  <a:lnTo>
                    <a:pt x="1691237" y="213521"/>
                  </a:lnTo>
                  <a:close/>
                </a:path>
              </a:pathLst>
            </a:custGeom>
            <a:solidFill>
              <a:srgbClr val="F3F2B3"/>
            </a:solidFill>
          </p:spPr>
        </p:sp>
        <p:sp>
          <p:nvSpPr>
            <p:cNvPr id="48" name="Freeform 48"/>
            <p:cNvSpPr/>
            <p:nvPr/>
          </p:nvSpPr>
          <p:spPr>
            <a:xfrm>
              <a:off x="12700" y="12700"/>
              <a:ext cx="1757277" cy="453551"/>
            </a:xfrm>
            <a:custGeom>
              <a:avLst/>
              <a:gdLst/>
              <a:ahLst/>
              <a:cxnLst/>
              <a:rect l="l" t="t" r="r" b="b"/>
              <a:pathLst>
                <a:path w="1757277" h="453551">
                  <a:moveTo>
                    <a:pt x="146050" y="453551"/>
                  </a:moveTo>
                  <a:lnTo>
                    <a:pt x="1611227" y="453551"/>
                  </a:lnTo>
                  <a:cubicBezTo>
                    <a:pt x="1691237" y="453551"/>
                    <a:pt x="1757277" y="387511"/>
                    <a:pt x="1757277" y="307501"/>
                  </a:cubicBezTo>
                  <a:lnTo>
                    <a:pt x="1757277" y="146050"/>
                  </a:lnTo>
                  <a:cubicBezTo>
                    <a:pt x="1757277" y="66040"/>
                    <a:pt x="1691237" y="0"/>
                    <a:pt x="1611227" y="0"/>
                  </a:cubicBezTo>
                  <a:lnTo>
                    <a:pt x="146050" y="0"/>
                  </a:lnTo>
                  <a:cubicBezTo>
                    <a:pt x="66040" y="0"/>
                    <a:pt x="0" y="66040"/>
                    <a:pt x="0" y="146050"/>
                  </a:cubicBezTo>
                  <a:lnTo>
                    <a:pt x="0" y="307501"/>
                  </a:lnTo>
                  <a:cubicBezTo>
                    <a:pt x="0" y="388781"/>
                    <a:pt x="66040" y="453551"/>
                    <a:pt x="146050" y="453551"/>
                  </a:cubicBezTo>
                  <a:close/>
                </a:path>
              </a:pathLst>
            </a:custGeom>
            <a:solidFill>
              <a:srgbClr val="F3F2B3"/>
            </a:solidFill>
          </p:spPr>
        </p:sp>
        <p:sp>
          <p:nvSpPr>
            <p:cNvPr id="49" name="Freeform 49"/>
            <p:cNvSpPr/>
            <p:nvPr/>
          </p:nvSpPr>
          <p:spPr>
            <a:xfrm>
              <a:off x="0" y="0"/>
              <a:ext cx="1822047" cy="522131"/>
            </a:xfrm>
            <a:custGeom>
              <a:avLst/>
              <a:gdLst/>
              <a:ahLst/>
              <a:cxnLst/>
              <a:rect l="l" t="t" r="r" b="b"/>
              <a:pathLst>
                <a:path w="1822047" h="522131">
                  <a:moveTo>
                    <a:pt x="1758547" y="74930"/>
                  </a:moveTo>
                  <a:cubicBezTo>
                    <a:pt x="1730607" y="30480"/>
                    <a:pt x="1681077" y="0"/>
                    <a:pt x="1623927" y="0"/>
                  </a:cubicBezTo>
                  <a:lnTo>
                    <a:pt x="158750" y="0"/>
                  </a:lnTo>
                  <a:cubicBezTo>
                    <a:pt x="71120" y="0"/>
                    <a:pt x="0" y="71120"/>
                    <a:pt x="0" y="158750"/>
                  </a:cubicBezTo>
                  <a:lnTo>
                    <a:pt x="0" y="320201"/>
                  </a:lnTo>
                  <a:cubicBezTo>
                    <a:pt x="0" y="372271"/>
                    <a:pt x="25400" y="417991"/>
                    <a:pt x="63500" y="447201"/>
                  </a:cubicBezTo>
                  <a:cubicBezTo>
                    <a:pt x="91440" y="491651"/>
                    <a:pt x="140970" y="522131"/>
                    <a:pt x="199203" y="522131"/>
                  </a:cubicBezTo>
                  <a:lnTo>
                    <a:pt x="1663297" y="522131"/>
                  </a:lnTo>
                  <a:cubicBezTo>
                    <a:pt x="1750927" y="522131"/>
                    <a:pt x="1822047" y="451011"/>
                    <a:pt x="1822047" y="363381"/>
                  </a:cubicBezTo>
                  <a:lnTo>
                    <a:pt x="1822047" y="201930"/>
                  </a:lnTo>
                  <a:cubicBezTo>
                    <a:pt x="1822047" y="149860"/>
                    <a:pt x="1796647" y="104140"/>
                    <a:pt x="1758547" y="74930"/>
                  </a:cubicBezTo>
                  <a:close/>
                  <a:moveTo>
                    <a:pt x="12700" y="320201"/>
                  </a:moveTo>
                  <a:lnTo>
                    <a:pt x="12700" y="158750"/>
                  </a:lnTo>
                  <a:cubicBezTo>
                    <a:pt x="12700" y="78740"/>
                    <a:pt x="78740" y="12700"/>
                    <a:pt x="158750" y="12700"/>
                  </a:cubicBezTo>
                  <a:lnTo>
                    <a:pt x="1623927" y="12700"/>
                  </a:lnTo>
                  <a:cubicBezTo>
                    <a:pt x="1703937" y="12700"/>
                    <a:pt x="1769977" y="78740"/>
                    <a:pt x="1769977" y="158750"/>
                  </a:cubicBezTo>
                  <a:lnTo>
                    <a:pt x="1769977" y="320201"/>
                  </a:lnTo>
                  <a:cubicBezTo>
                    <a:pt x="1769977" y="400211"/>
                    <a:pt x="1703937" y="466251"/>
                    <a:pt x="1623927" y="466251"/>
                  </a:cubicBezTo>
                  <a:lnTo>
                    <a:pt x="158750" y="466251"/>
                  </a:lnTo>
                  <a:cubicBezTo>
                    <a:pt x="78740" y="466251"/>
                    <a:pt x="12700" y="401481"/>
                    <a:pt x="12700" y="320201"/>
                  </a:cubicBezTo>
                  <a:close/>
                  <a:moveTo>
                    <a:pt x="1810617" y="363381"/>
                  </a:moveTo>
                  <a:cubicBezTo>
                    <a:pt x="1810617" y="443391"/>
                    <a:pt x="1743307" y="509431"/>
                    <a:pt x="1663297" y="509431"/>
                  </a:cubicBezTo>
                  <a:lnTo>
                    <a:pt x="199203" y="509431"/>
                  </a:lnTo>
                  <a:cubicBezTo>
                    <a:pt x="157480" y="509431"/>
                    <a:pt x="120650" y="492921"/>
                    <a:pt x="93980" y="464981"/>
                  </a:cubicBezTo>
                  <a:cubicBezTo>
                    <a:pt x="114300" y="473871"/>
                    <a:pt x="135890" y="478951"/>
                    <a:pt x="160020" y="478951"/>
                  </a:cubicBezTo>
                  <a:lnTo>
                    <a:pt x="1625197" y="478951"/>
                  </a:lnTo>
                  <a:cubicBezTo>
                    <a:pt x="1712827" y="478951"/>
                    <a:pt x="1783947" y="407831"/>
                    <a:pt x="1783947" y="320201"/>
                  </a:cubicBezTo>
                  <a:lnTo>
                    <a:pt x="1783947" y="158750"/>
                  </a:lnTo>
                  <a:cubicBezTo>
                    <a:pt x="1783947" y="140970"/>
                    <a:pt x="1780137" y="123190"/>
                    <a:pt x="1775057" y="106680"/>
                  </a:cubicBezTo>
                  <a:cubicBezTo>
                    <a:pt x="1796647" y="132080"/>
                    <a:pt x="1810617" y="165100"/>
                    <a:pt x="1810617" y="201930"/>
                  </a:cubicBezTo>
                  <a:lnTo>
                    <a:pt x="1810617" y="363381"/>
                  </a:lnTo>
                  <a:cubicBezTo>
                    <a:pt x="1810617" y="363381"/>
                    <a:pt x="1810617" y="363381"/>
                    <a:pt x="1810617" y="363381"/>
                  </a:cubicBezTo>
                  <a:close/>
                </a:path>
              </a:pathLst>
            </a:custGeom>
            <a:solidFill>
              <a:srgbClr val="F3F2B3"/>
            </a:solidFill>
          </p:spPr>
        </p:sp>
      </p:grpSp>
      <p:sp>
        <p:nvSpPr>
          <p:cNvPr id="50" name="TextBox 50"/>
          <p:cNvSpPr txBox="1"/>
          <p:nvPr/>
        </p:nvSpPr>
        <p:spPr>
          <a:xfrm>
            <a:off x="9788703" y="9587497"/>
            <a:ext cx="2821540" cy="316977"/>
          </a:xfrm>
          <a:prstGeom prst="rect">
            <a:avLst/>
          </a:prstGeom>
        </p:spPr>
        <p:txBody>
          <a:bodyPr lIns="0" tIns="0" rIns="0" bIns="0" rtlCol="0" anchor="t">
            <a:spAutoFit/>
          </a:bodyPr>
          <a:lstStyle/>
          <a:p>
            <a:pPr algn="ctr">
              <a:lnSpc>
                <a:spcPts val="2354"/>
              </a:lnSpc>
            </a:pPr>
            <a:r>
              <a:rPr lang="en-US" sz="2354">
                <a:solidFill>
                  <a:srgbClr val="3B3B3B"/>
                </a:solidFill>
                <a:latin typeface="Montserrat 1"/>
              </a:rPr>
              <a:t>Acabado</a:t>
            </a:r>
          </a:p>
        </p:txBody>
      </p:sp>
      <p:sp>
        <p:nvSpPr>
          <p:cNvPr id="51" name="AutoShape 51"/>
          <p:cNvSpPr/>
          <p:nvPr/>
        </p:nvSpPr>
        <p:spPr>
          <a:xfrm rot="-40869">
            <a:off x="8532996" y="6073592"/>
            <a:ext cx="646575" cy="0"/>
          </a:xfrm>
          <a:prstGeom prst="line">
            <a:avLst/>
          </a:prstGeom>
          <a:ln w="9525" cap="flat">
            <a:solidFill>
              <a:srgbClr val="3B3B3B"/>
            </a:solidFill>
            <a:prstDash val="solid"/>
            <a:headEnd type="none" w="sm" len="sm"/>
            <a:tailEnd type="none" w="sm" len="sm"/>
          </a:ln>
        </p:spPr>
      </p:sp>
      <p:sp>
        <p:nvSpPr>
          <p:cNvPr id="52" name="AutoShape 52"/>
          <p:cNvSpPr/>
          <p:nvPr/>
        </p:nvSpPr>
        <p:spPr>
          <a:xfrm>
            <a:off x="9135943" y="4462840"/>
            <a:ext cx="634071" cy="0"/>
          </a:xfrm>
          <a:prstGeom prst="line">
            <a:avLst/>
          </a:prstGeom>
          <a:ln w="9525" cap="flat">
            <a:solidFill>
              <a:srgbClr val="3B3B3B"/>
            </a:solidFill>
            <a:prstDash val="solid"/>
            <a:headEnd type="none" w="sm" len="sm"/>
            <a:tailEnd type="none" w="sm" len="sm"/>
          </a:ln>
        </p:spPr>
      </p:sp>
      <p:grpSp>
        <p:nvGrpSpPr>
          <p:cNvPr id="53" name="Group 53"/>
          <p:cNvGrpSpPr/>
          <p:nvPr/>
        </p:nvGrpSpPr>
        <p:grpSpPr>
          <a:xfrm>
            <a:off x="5699020" y="8544022"/>
            <a:ext cx="2827770" cy="1135555"/>
            <a:chOff x="0" y="0"/>
            <a:chExt cx="1822047" cy="731684"/>
          </a:xfrm>
        </p:grpSpPr>
        <p:sp>
          <p:nvSpPr>
            <p:cNvPr id="54" name="Freeform 54"/>
            <p:cNvSpPr/>
            <p:nvPr/>
          </p:nvSpPr>
          <p:spPr>
            <a:xfrm>
              <a:off x="92710" y="106680"/>
              <a:ext cx="1717907" cy="612304"/>
            </a:xfrm>
            <a:custGeom>
              <a:avLst/>
              <a:gdLst/>
              <a:ahLst/>
              <a:cxnLst/>
              <a:rect l="l" t="t" r="r" b="b"/>
              <a:pathLst>
                <a:path w="1717907" h="612304">
                  <a:moveTo>
                    <a:pt x="1691237" y="423074"/>
                  </a:moveTo>
                  <a:cubicBezTo>
                    <a:pt x="1691237" y="510704"/>
                    <a:pt x="1615037" y="581824"/>
                    <a:pt x="1533757" y="581824"/>
                  </a:cubicBezTo>
                  <a:lnTo>
                    <a:pt x="66040" y="581824"/>
                  </a:lnTo>
                  <a:cubicBezTo>
                    <a:pt x="43180" y="581824"/>
                    <a:pt x="20320" y="576744"/>
                    <a:pt x="0" y="567854"/>
                  </a:cubicBezTo>
                  <a:cubicBezTo>
                    <a:pt x="26670" y="595794"/>
                    <a:pt x="63500" y="612304"/>
                    <a:pt x="105076" y="612304"/>
                  </a:cubicBezTo>
                  <a:lnTo>
                    <a:pt x="1571857" y="612304"/>
                  </a:lnTo>
                  <a:cubicBezTo>
                    <a:pt x="1651867" y="612304"/>
                    <a:pt x="1717907" y="546264"/>
                    <a:pt x="1717907" y="466254"/>
                  </a:cubicBezTo>
                  <a:lnTo>
                    <a:pt x="1717907" y="95250"/>
                  </a:lnTo>
                  <a:cubicBezTo>
                    <a:pt x="1717907" y="58420"/>
                    <a:pt x="1703937" y="25400"/>
                    <a:pt x="1682347" y="0"/>
                  </a:cubicBezTo>
                  <a:cubicBezTo>
                    <a:pt x="1688697" y="16510"/>
                    <a:pt x="1691237" y="34290"/>
                    <a:pt x="1691237" y="52070"/>
                  </a:cubicBezTo>
                  <a:lnTo>
                    <a:pt x="1691237" y="423074"/>
                  </a:lnTo>
                  <a:lnTo>
                    <a:pt x="1691237" y="423074"/>
                  </a:lnTo>
                  <a:close/>
                </a:path>
              </a:pathLst>
            </a:custGeom>
            <a:solidFill>
              <a:srgbClr val="E3E24F"/>
            </a:solidFill>
          </p:spPr>
        </p:sp>
        <p:sp>
          <p:nvSpPr>
            <p:cNvPr id="55" name="Freeform 55"/>
            <p:cNvSpPr/>
            <p:nvPr/>
          </p:nvSpPr>
          <p:spPr>
            <a:xfrm>
              <a:off x="12700" y="12700"/>
              <a:ext cx="1757277" cy="663104"/>
            </a:xfrm>
            <a:custGeom>
              <a:avLst/>
              <a:gdLst/>
              <a:ahLst/>
              <a:cxnLst/>
              <a:rect l="l" t="t" r="r" b="b"/>
              <a:pathLst>
                <a:path w="1757277" h="663104">
                  <a:moveTo>
                    <a:pt x="146050" y="663104"/>
                  </a:moveTo>
                  <a:lnTo>
                    <a:pt x="1611227" y="663104"/>
                  </a:lnTo>
                  <a:cubicBezTo>
                    <a:pt x="1691237" y="663104"/>
                    <a:pt x="1757277" y="597064"/>
                    <a:pt x="1757277" y="517054"/>
                  </a:cubicBezTo>
                  <a:lnTo>
                    <a:pt x="1757277" y="146050"/>
                  </a:lnTo>
                  <a:cubicBezTo>
                    <a:pt x="1757277" y="66040"/>
                    <a:pt x="1691237" y="0"/>
                    <a:pt x="1611227" y="0"/>
                  </a:cubicBezTo>
                  <a:lnTo>
                    <a:pt x="146050" y="0"/>
                  </a:lnTo>
                  <a:cubicBezTo>
                    <a:pt x="66040" y="0"/>
                    <a:pt x="0" y="66040"/>
                    <a:pt x="0" y="146050"/>
                  </a:cubicBezTo>
                  <a:lnTo>
                    <a:pt x="0" y="517054"/>
                  </a:lnTo>
                  <a:cubicBezTo>
                    <a:pt x="0" y="598334"/>
                    <a:pt x="66040" y="663104"/>
                    <a:pt x="146050" y="663104"/>
                  </a:cubicBezTo>
                  <a:close/>
                </a:path>
              </a:pathLst>
            </a:custGeom>
            <a:solidFill>
              <a:srgbClr val="E3E24F"/>
            </a:solidFill>
          </p:spPr>
        </p:sp>
        <p:sp>
          <p:nvSpPr>
            <p:cNvPr id="56" name="Freeform 56"/>
            <p:cNvSpPr/>
            <p:nvPr/>
          </p:nvSpPr>
          <p:spPr>
            <a:xfrm>
              <a:off x="0" y="0"/>
              <a:ext cx="1822047" cy="731684"/>
            </a:xfrm>
            <a:custGeom>
              <a:avLst/>
              <a:gdLst/>
              <a:ahLst/>
              <a:cxnLst/>
              <a:rect l="l" t="t" r="r" b="b"/>
              <a:pathLst>
                <a:path w="1822047" h="731684">
                  <a:moveTo>
                    <a:pt x="1758547" y="74930"/>
                  </a:moveTo>
                  <a:cubicBezTo>
                    <a:pt x="1730607" y="30480"/>
                    <a:pt x="1681077" y="0"/>
                    <a:pt x="1623927" y="0"/>
                  </a:cubicBezTo>
                  <a:lnTo>
                    <a:pt x="158750" y="0"/>
                  </a:lnTo>
                  <a:cubicBezTo>
                    <a:pt x="71120" y="0"/>
                    <a:pt x="0" y="71120"/>
                    <a:pt x="0" y="158750"/>
                  </a:cubicBezTo>
                  <a:lnTo>
                    <a:pt x="0" y="529754"/>
                  </a:lnTo>
                  <a:cubicBezTo>
                    <a:pt x="0" y="581824"/>
                    <a:pt x="25400" y="627544"/>
                    <a:pt x="63500" y="656754"/>
                  </a:cubicBezTo>
                  <a:cubicBezTo>
                    <a:pt x="91440" y="701204"/>
                    <a:pt x="140970" y="731684"/>
                    <a:pt x="199203" y="731684"/>
                  </a:cubicBezTo>
                  <a:lnTo>
                    <a:pt x="1663297" y="731684"/>
                  </a:lnTo>
                  <a:cubicBezTo>
                    <a:pt x="1750927" y="731684"/>
                    <a:pt x="1822047" y="660564"/>
                    <a:pt x="1822047" y="572934"/>
                  </a:cubicBezTo>
                  <a:lnTo>
                    <a:pt x="1822047" y="201930"/>
                  </a:lnTo>
                  <a:cubicBezTo>
                    <a:pt x="1822047" y="149860"/>
                    <a:pt x="1796647" y="104140"/>
                    <a:pt x="1758547" y="74930"/>
                  </a:cubicBezTo>
                  <a:close/>
                  <a:moveTo>
                    <a:pt x="12700" y="529754"/>
                  </a:moveTo>
                  <a:lnTo>
                    <a:pt x="12700" y="158750"/>
                  </a:lnTo>
                  <a:cubicBezTo>
                    <a:pt x="12700" y="78740"/>
                    <a:pt x="78740" y="12700"/>
                    <a:pt x="158750" y="12700"/>
                  </a:cubicBezTo>
                  <a:lnTo>
                    <a:pt x="1623927" y="12700"/>
                  </a:lnTo>
                  <a:cubicBezTo>
                    <a:pt x="1703937" y="12700"/>
                    <a:pt x="1769977" y="78740"/>
                    <a:pt x="1769977" y="158750"/>
                  </a:cubicBezTo>
                  <a:lnTo>
                    <a:pt x="1769977" y="529754"/>
                  </a:lnTo>
                  <a:cubicBezTo>
                    <a:pt x="1769977" y="609764"/>
                    <a:pt x="1703937" y="675804"/>
                    <a:pt x="1623927" y="675804"/>
                  </a:cubicBezTo>
                  <a:lnTo>
                    <a:pt x="158750" y="675804"/>
                  </a:lnTo>
                  <a:cubicBezTo>
                    <a:pt x="78740" y="675804"/>
                    <a:pt x="12700" y="611034"/>
                    <a:pt x="12700" y="529754"/>
                  </a:cubicBezTo>
                  <a:close/>
                  <a:moveTo>
                    <a:pt x="1810617" y="572934"/>
                  </a:moveTo>
                  <a:cubicBezTo>
                    <a:pt x="1810617" y="652944"/>
                    <a:pt x="1743307" y="718984"/>
                    <a:pt x="1663297" y="718984"/>
                  </a:cubicBezTo>
                  <a:lnTo>
                    <a:pt x="199203" y="718984"/>
                  </a:lnTo>
                  <a:cubicBezTo>
                    <a:pt x="157480" y="718984"/>
                    <a:pt x="120650" y="702474"/>
                    <a:pt x="93980" y="674534"/>
                  </a:cubicBezTo>
                  <a:cubicBezTo>
                    <a:pt x="114300" y="683424"/>
                    <a:pt x="135890" y="688504"/>
                    <a:pt x="160020" y="688504"/>
                  </a:cubicBezTo>
                  <a:lnTo>
                    <a:pt x="1625197" y="688504"/>
                  </a:lnTo>
                  <a:cubicBezTo>
                    <a:pt x="1712827" y="688504"/>
                    <a:pt x="1783947" y="617384"/>
                    <a:pt x="1783947" y="529754"/>
                  </a:cubicBezTo>
                  <a:lnTo>
                    <a:pt x="1783947" y="158750"/>
                  </a:lnTo>
                  <a:cubicBezTo>
                    <a:pt x="1783947" y="140970"/>
                    <a:pt x="1780137" y="123190"/>
                    <a:pt x="1775057" y="106680"/>
                  </a:cubicBezTo>
                  <a:cubicBezTo>
                    <a:pt x="1796647" y="132080"/>
                    <a:pt x="1810617" y="165100"/>
                    <a:pt x="1810617" y="201930"/>
                  </a:cubicBezTo>
                  <a:lnTo>
                    <a:pt x="1810617" y="572934"/>
                  </a:lnTo>
                  <a:cubicBezTo>
                    <a:pt x="1810617" y="572934"/>
                    <a:pt x="1810617" y="572934"/>
                    <a:pt x="1810617" y="572934"/>
                  </a:cubicBezTo>
                  <a:close/>
                </a:path>
              </a:pathLst>
            </a:custGeom>
            <a:solidFill>
              <a:srgbClr val="E3E24F"/>
            </a:solidFill>
          </p:spPr>
        </p:sp>
      </p:grpSp>
      <p:sp>
        <p:nvSpPr>
          <p:cNvPr id="57" name="TextBox 57"/>
          <p:cNvSpPr txBox="1"/>
          <p:nvPr/>
        </p:nvSpPr>
        <p:spPr>
          <a:xfrm>
            <a:off x="5699020" y="8951750"/>
            <a:ext cx="2827770" cy="377892"/>
          </a:xfrm>
          <a:prstGeom prst="rect">
            <a:avLst/>
          </a:prstGeom>
        </p:spPr>
        <p:txBody>
          <a:bodyPr lIns="0" tIns="0" rIns="0" bIns="0" rtlCol="0" anchor="t">
            <a:spAutoFit/>
          </a:bodyPr>
          <a:lstStyle/>
          <a:p>
            <a:pPr algn="ctr">
              <a:lnSpc>
                <a:spcPts val="2877"/>
              </a:lnSpc>
            </a:pPr>
            <a:r>
              <a:rPr lang="en-US" sz="2877">
                <a:solidFill>
                  <a:srgbClr val="3B3B3B"/>
                </a:solidFill>
                <a:latin typeface="Montserrat 1 Bold"/>
              </a:rPr>
              <a:t>Financiación</a:t>
            </a:r>
          </a:p>
        </p:txBody>
      </p:sp>
      <p:sp>
        <p:nvSpPr>
          <p:cNvPr id="58" name="AutoShape 58"/>
          <p:cNvSpPr/>
          <p:nvPr/>
        </p:nvSpPr>
        <p:spPr>
          <a:xfrm rot="-5400000">
            <a:off x="5315734" y="5892904"/>
            <a:ext cx="7652878" cy="0"/>
          </a:xfrm>
          <a:prstGeom prst="line">
            <a:avLst/>
          </a:prstGeom>
          <a:ln w="9525" cap="flat">
            <a:solidFill>
              <a:srgbClr val="3B3B3B"/>
            </a:solidFill>
            <a:prstDash val="solid"/>
            <a:headEnd type="none" w="sm" len="sm"/>
            <a:tailEnd type="none" w="sm" len="sm"/>
          </a:ln>
        </p:spPr>
      </p:sp>
      <p:sp>
        <p:nvSpPr>
          <p:cNvPr id="59" name="AutoShape 59"/>
          <p:cNvSpPr/>
          <p:nvPr/>
        </p:nvSpPr>
        <p:spPr>
          <a:xfrm>
            <a:off x="9142173" y="9719343"/>
            <a:ext cx="634071" cy="0"/>
          </a:xfrm>
          <a:prstGeom prst="line">
            <a:avLst/>
          </a:prstGeom>
          <a:ln w="9525" cap="flat">
            <a:solidFill>
              <a:srgbClr val="3B3B3B"/>
            </a:solidFill>
            <a:prstDash val="solid"/>
            <a:headEnd type="none" w="sm" len="sm"/>
            <a:tailEnd type="none" w="sm" len="sm"/>
          </a:ln>
        </p:spPr>
      </p:sp>
      <p:sp>
        <p:nvSpPr>
          <p:cNvPr id="60" name="AutoShape 60"/>
          <p:cNvSpPr/>
          <p:nvPr/>
        </p:nvSpPr>
        <p:spPr>
          <a:xfrm>
            <a:off x="5064949" y="9108568"/>
            <a:ext cx="634071" cy="0"/>
          </a:xfrm>
          <a:prstGeom prst="line">
            <a:avLst/>
          </a:prstGeom>
          <a:ln w="9525" cap="flat">
            <a:solidFill>
              <a:srgbClr val="3B3B3B"/>
            </a:solidFill>
            <a:prstDash val="solid"/>
            <a:headEnd type="none" w="sm" len="sm"/>
            <a:tailEnd type="none" w="sm" len="sm"/>
          </a:ln>
        </p:spPr>
      </p:sp>
      <p:grpSp>
        <p:nvGrpSpPr>
          <p:cNvPr id="61" name="Group 61"/>
          <p:cNvGrpSpPr/>
          <p:nvPr/>
        </p:nvGrpSpPr>
        <p:grpSpPr>
          <a:xfrm>
            <a:off x="9906849" y="6841854"/>
            <a:ext cx="2827770" cy="810334"/>
            <a:chOff x="0" y="0"/>
            <a:chExt cx="1822047" cy="522131"/>
          </a:xfrm>
        </p:grpSpPr>
        <p:sp>
          <p:nvSpPr>
            <p:cNvPr id="62" name="Freeform 62"/>
            <p:cNvSpPr/>
            <p:nvPr/>
          </p:nvSpPr>
          <p:spPr>
            <a:xfrm>
              <a:off x="92710" y="106680"/>
              <a:ext cx="1717907" cy="402751"/>
            </a:xfrm>
            <a:custGeom>
              <a:avLst/>
              <a:gdLst/>
              <a:ahLst/>
              <a:cxnLst/>
              <a:rect l="l" t="t" r="r" b="b"/>
              <a:pathLst>
                <a:path w="1717907" h="402751">
                  <a:moveTo>
                    <a:pt x="1691237" y="213521"/>
                  </a:moveTo>
                  <a:cubicBezTo>
                    <a:pt x="1691237" y="301151"/>
                    <a:pt x="1615037" y="372271"/>
                    <a:pt x="1533757" y="372271"/>
                  </a:cubicBezTo>
                  <a:lnTo>
                    <a:pt x="66040" y="372271"/>
                  </a:lnTo>
                  <a:cubicBezTo>
                    <a:pt x="43180" y="372271"/>
                    <a:pt x="20320" y="367191"/>
                    <a:pt x="0" y="358301"/>
                  </a:cubicBezTo>
                  <a:cubicBezTo>
                    <a:pt x="26670" y="386241"/>
                    <a:pt x="63500" y="402751"/>
                    <a:pt x="105076" y="402751"/>
                  </a:cubicBezTo>
                  <a:lnTo>
                    <a:pt x="1571857" y="402751"/>
                  </a:lnTo>
                  <a:cubicBezTo>
                    <a:pt x="1651867" y="402751"/>
                    <a:pt x="1717907" y="336711"/>
                    <a:pt x="1717907" y="256701"/>
                  </a:cubicBezTo>
                  <a:lnTo>
                    <a:pt x="1717907" y="95250"/>
                  </a:lnTo>
                  <a:cubicBezTo>
                    <a:pt x="1717907" y="58420"/>
                    <a:pt x="1703937" y="25400"/>
                    <a:pt x="1682347" y="0"/>
                  </a:cubicBezTo>
                  <a:cubicBezTo>
                    <a:pt x="1688697" y="16510"/>
                    <a:pt x="1691237" y="34290"/>
                    <a:pt x="1691237" y="52070"/>
                  </a:cubicBezTo>
                  <a:lnTo>
                    <a:pt x="1691237" y="213521"/>
                  </a:lnTo>
                  <a:lnTo>
                    <a:pt x="1691237" y="213521"/>
                  </a:lnTo>
                  <a:close/>
                </a:path>
              </a:pathLst>
            </a:custGeom>
            <a:solidFill>
              <a:srgbClr val="F3F2B3"/>
            </a:solidFill>
          </p:spPr>
        </p:sp>
        <p:sp>
          <p:nvSpPr>
            <p:cNvPr id="63" name="Freeform 63"/>
            <p:cNvSpPr/>
            <p:nvPr/>
          </p:nvSpPr>
          <p:spPr>
            <a:xfrm>
              <a:off x="12700" y="12700"/>
              <a:ext cx="1757277" cy="453551"/>
            </a:xfrm>
            <a:custGeom>
              <a:avLst/>
              <a:gdLst/>
              <a:ahLst/>
              <a:cxnLst/>
              <a:rect l="l" t="t" r="r" b="b"/>
              <a:pathLst>
                <a:path w="1757277" h="453551">
                  <a:moveTo>
                    <a:pt x="146050" y="453551"/>
                  </a:moveTo>
                  <a:lnTo>
                    <a:pt x="1611227" y="453551"/>
                  </a:lnTo>
                  <a:cubicBezTo>
                    <a:pt x="1691237" y="453551"/>
                    <a:pt x="1757277" y="387511"/>
                    <a:pt x="1757277" y="307501"/>
                  </a:cubicBezTo>
                  <a:lnTo>
                    <a:pt x="1757277" y="146050"/>
                  </a:lnTo>
                  <a:cubicBezTo>
                    <a:pt x="1757277" y="66040"/>
                    <a:pt x="1691237" y="0"/>
                    <a:pt x="1611227" y="0"/>
                  </a:cubicBezTo>
                  <a:lnTo>
                    <a:pt x="146050" y="0"/>
                  </a:lnTo>
                  <a:cubicBezTo>
                    <a:pt x="66040" y="0"/>
                    <a:pt x="0" y="66040"/>
                    <a:pt x="0" y="146050"/>
                  </a:cubicBezTo>
                  <a:lnTo>
                    <a:pt x="0" y="307501"/>
                  </a:lnTo>
                  <a:cubicBezTo>
                    <a:pt x="0" y="388781"/>
                    <a:pt x="66040" y="453551"/>
                    <a:pt x="146050" y="453551"/>
                  </a:cubicBezTo>
                  <a:close/>
                </a:path>
              </a:pathLst>
            </a:custGeom>
            <a:solidFill>
              <a:srgbClr val="F3F2B3"/>
            </a:solidFill>
          </p:spPr>
        </p:sp>
        <p:sp>
          <p:nvSpPr>
            <p:cNvPr id="64" name="Freeform 64"/>
            <p:cNvSpPr/>
            <p:nvPr/>
          </p:nvSpPr>
          <p:spPr>
            <a:xfrm>
              <a:off x="0" y="0"/>
              <a:ext cx="1822047" cy="522131"/>
            </a:xfrm>
            <a:custGeom>
              <a:avLst/>
              <a:gdLst/>
              <a:ahLst/>
              <a:cxnLst/>
              <a:rect l="l" t="t" r="r" b="b"/>
              <a:pathLst>
                <a:path w="1822047" h="522131">
                  <a:moveTo>
                    <a:pt x="1758547" y="74930"/>
                  </a:moveTo>
                  <a:cubicBezTo>
                    <a:pt x="1730607" y="30480"/>
                    <a:pt x="1681077" y="0"/>
                    <a:pt x="1623927" y="0"/>
                  </a:cubicBezTo>
                  <a:lnTo>
                    <a:pt x="158750" y="0"/>
                  </a:lnTo>
                  <a:cubicBezTo>
                    <a:pt x="71120" y="0"/>
                    <a:pt x="0" y="71120"/>
                    <a:pt x="0" y="158750"/>
                  </a:cubicBezTo>
                  <a:lnTo>
                    <a:pt x="0" y="320201"/>
                  </a:lnTo>
                  <a:cubicBezTo>
                    <a:pt x="0" y="372271"/>
                    <a:pt x="25400" y="417991"/>
                    <a:pt x="63500" y="447201"/>
                  </a:cubicBezTo>
                  <a:cubicBezTo>
                    <a:pt x="91440" y="491651"/>
                    <a:pt x="140970" y="522131"/>
                    <a:pt x="199203" y="522131"/>
                  </a:cubicBezTo>
                  <a:lnTo>
                    <a:pt x="1663297" y="522131"/>
                  </a:lnTo>
                  <a:cubicBezTo>
                    <a:pt x="1750927" y="522131"/>
                    <a:pt x="1822047" y="451011"/>
                    <a:pt x="1822047" y="363381"/>
                  </a:cubicBezTo>
                  <a:lnTo>
                    <a:pt x="1822047" y="201930"/>
                  </a:lnTo>
                  <a:cubicBezTo>
                    <a:pt x="1822047" y="149860"/>
                    <a:pt x="1796647" y="104140"/>
                    <a:pt x="1758547" y="74930"/>
                  </a:cubicBezTo>
                  <a:close/>
                  <a:moveTo>
                    <a:pt x="12700" y="320201"/>
                  </a:moveTo>
                  <a:lnTo>
                    <a:pt x="12700" y="158750"/>
                  </a:lnTo>
                  <a:cubicBezTo>
                    <a:pt x="12700" y="78740"/>
                    <a:pt x="78740" y="12700"/>
                    <a:pt x="158750" y="12700"/>
                  </a:cubicBezTo>
                  <a:lnTo>
                    <a:pt x="1623927" y="12700"/>
                  </a:lnTo>
                  <a:cubicBezTo>
                    <a:pt x="1703937" y="12700"/>
                    <a:pt x="1769977" y="78740"/>
                    <a:pt x="1769977" y="158750"/>
                  </a:cubicBezTo>
                  <a:lnTo>
                    <a:pt x="1769977" y="320201"/>
                  </a:lnTo>
                  <a:cubicBezTo>
                    <a:pt x="1769977" y="400211"/>
                    <a:pt x="1703937" y="466251"/>
                    <a:pt x="1623927" y="466251"/>
                  </a:cubicBezTo>
                  <a:lnTo>
                    <a:pt x="158750" y="466251"/>
                  </a:lnTo>
                  <a:cubicBezTo>
                    <a:pt x="78740" y="466251"/>
                    <a:pt x="12700" y="401481"/>
                    <a:pt x="12700" y="320201"/>
                  </a:cubicBezTo>
                  <a:close/>
                  <a:moveTo>
                    <a:pt x="1810617" y="363381"/>
                  </a:moveTo>
                  <a:cubicBezTo>
                    <a:pt x="1810617" y="443391"/>
                    <a:pt x="1743307" y="509431"/>
                    <a:pt x="1663297" y="509431"/>
                  </a:cubicBezTo>
                  <a:lnTo>
                    <a:pt x="199203" y="509431"/>
                  </a:lnTo>
                  <a:cubicBezTo>
                    <a:pt x="157480" y="509431"/>
                    <a:pt x="120650" y="492921"/>
                    <a:pt x="93980" y="464981"/>
                  </a:cubicBezTo>
                  <a:cubicBezTo>
                    <a:pt x="114300" y="473871"/>
                    <a:pt x="135890" y="478951"/>
                    <a:pt x="160020" y="478951"/>
                  </a:cubicBezTo>
                  <a:lnTo>
                    <a:pt x="1625197" y="478951"/>
                  </a:lnTo>
                  <a:cubicBezTo>
                    <a:pt x="1712827" y="478951"/>
                    <a:pt x="1783947" y="407831"/>
                    <a:pt x="1783947" y="320201"/>
                  </a:cubicBezTo>
                  <a:lnTo>
                    <a:pt x="1783947" y="158750"/>
                  </a:lnTo>
                  <a:cubicBezTo>
                    <a:pt x="1783947" y="140970"/>
                    <a:pt x="1780137" y="123190"/>
                    <a:pt x="1775057" y="106680"/>
                  </a:cubicBezTo>
                  <a:cubicBezTo>
                    <a:pt x="1796647" y="132080"/>
                    <a:pt x="1810617" y="165100"/>
                    <a:pt x="1810617" y="201930"/>
                  </a:cubicBezTo>
                  <a:lnTo>
                    <a:pt x="1810617" y="363381"/>
                  </a:lnTo>
                  <a:cubicBezTo>
                    <a:pt x="1810617" y="363381"/>
                    <a:pt x="1810617" y="363381"/>
                    <a:pt x="1810617" y="363381"/>
                  </a:cubicBezTo>
                  <a:close/>
                </a:path>
              </a:pathLst>
            </a:custGeom>
            <a:solidFill>
              <a:srgbClr val="F3F2B3"/>
            </a:solidFill>
          </p:spPr>
        </p:sp>
      </p:grpSp>
      <p:sp>
        <p:nvSpPr>
          <p:cNvPr id="65" name="TextBox 65"/>
          <p:cNvSpPr txBox="1"/>
          <p:nvPr/>
        </p:nvSpPr>
        <p:spPr>
          <a:xfrm>
            <a:off x="9788703" y="7065590"/>
            <a:ext cx="2821540" cy="316977"/>
          </a:xfrm>
          <a:prstGeom prst="rect">
            <a:avLst/>
          </a:prstGeom>
        </p:spPr>
        <p:txBody>
          <a:bodyPr lIns="0" tIns="0" rIns="0" bIns="0" rtlCol="0" anchor="t">
            <a:spAutoFit/>
          </a:bodyPr>
          <a:lstStyle/>
          <a:p>
            <a:pPr algn="ctr">
              <a:lnSpc>
                <a:spcPts val="2354"/>
              </a:lnSpc>
            </a:pPr>
            <a:r>
              <a:rPr lang="en-US" sz="2354">
                <a:solidFill>
                  <a:srgbClr val="3B3B3B"/>
                </a:solidFill>
                <a:latin typeface="Montserrat 1"/>
              </a:rPr>
              <a:t>Horno</a:t>
            </a:r>
          </a:p>
        </p:txBody>
      </p:sp>
      <p:sp>
        <p:nvSpPr>
          <p:cNvPr id="66" name="AutoShape 66"/>
          <p:cNvSpPr/>
          <p:nvPr/>
        </p:nvSpPr>
        <p:spPr>
          <a:xfrm>
            <a:off x="9135943" y="7203666"/>
            <a:ext cx="634071" cy="0"/>
          </a:xfrm>
          <a:prstGeom prst="line">
            <a:avLst/>
          </a:prstGeom>
          <a:ln w="9525" cap="flat">
            <a:solidFill>
              <a:srgbClr val="3B3B3B"/>
            </a:solidFill>
            <a:prstDash val="solid"/>
            <a:headEnd type="none" w="sm" len="sm"/>
            <a:tailEnd type="none" w="sm" len="sm"/>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3231391" y="7397693"/>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5796074" y="-158581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5" name="Picture 15"/>
          <p:cNvPicPr>
            <a:picLocks noChangeAspect="1"/>
          </p:cNvPicPr>
          <p:nvPr/>
        </p:nvPicPr>
        <p:blipFill>
          <a:blip r:embed="rId2"/>
          <a:srcRect l="29781" t="20211" r="27743" b="16248"/>
          <a:stretch>
            <a:fillRect/>
          </a:stretch>
        </p:blipFill>
        <p:spPr>
          <a:xfrm>
            <a:off x="-399792" y="0"/>
            <a:ext cx="4400449" cy="3701040"/>
          </a:xfrm>
          <a:prstGeom prst="rect">
            <a:avLst/>
          </a:prstGeom>
        </p:spPr>
      </p:pic>
      <p:pic>
        <p:nvPicPr>
          <p:cNvPr id="16" name="Picture 16"/>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36703" y="2984357"/>
            <a:ext cx="8772672" cy="5649308"/>
          </a:xfrm>
          <a:prstGeom prst="rect">
            <a:avLst/>
          </a:prstGeom>
        </p:spPr>
      </p:pic>
      <p:pic>
        <p:nvPicPr>
          <p:cNvPr id="17" name="Picture 17"/>
          <p:cNvPicPr>
            <a:picLocks noChangeAspect="1"/>
          </p:cNvPicPr>
          <p:nvPr/>
        </p:nvPicPr>
        <p:blipFill>
          <a:blip r:embed="rId5">
            <a:alphaModFix amt="9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99" t="2100" r="10024"/>
          <a:stretch>
            <a:fillRect/>
          </a:stretch>
        </p:blipFill>
        <p:spPr>
          <a:xfrm>
            <a:off x="2318207" y="3077946"/>
            <a:ext cx="5168991" cy="6415605"/>
          </a:xfrm>
          <a:prstGeom prst="rect">
            <a:avLst/>
          </a:prstGeom>
        </p:spPr>
      </p:pic>
      <p:pic>
        <p:nvPicPr>
          <p:cNvPr id="18" name="Picture 18"/>
          <p:cNvPicPr>
            <a:picLocks noChangeAspect="1"/>
          </p:cNvPicPr>
          <p:nvPr/>
        </p:nvPicPr>
        <p:blipFill>
          <a:blip r:embed="rId7"/>
          <a:srcRect/>
          <a:stretch>
            <a:fillRect/>
          </a:stretch>
        </p:blipFill>
        <p:spPr>
          <a:xfrm>
            <a:off x="1619176" y="3920508"/>
            <a:ext cx="1001092" cy="1000202"/>
          </a:xfrm>
          <a:prstGeom prst="rect">
            <a:avLst/>
          </a:prstGeom>
        </p:spPr>
      </p:pic>
      <p:sp>
        <p:nvSpPr>
          <p:cNvPr id="19" name="TextBox 19"/>
          <p:cNvSpPr txBox="1"/>
          <p:nvPr/>
        </p:nvSpPr>
        <p:spPr>
          <a:xfrm>
            <a:off x="4912228" y="595096"/>
            <a:ext cx="13713002" cy="1828800"/>
          </a:xfrm>
          <a:prstGeom prst="rect">
            <a:avLst/>
          </a:prstGeom>
        </p:spPr>
        <p:txBody>
          <a:bodyPr lIns="0" tIns="0" rIns="0" bIns="0" rtlCol="0" anchor="t">
            <a:spAutoFit/>
          </a:bodyPr>
          <a:lstStyle/>
          <a:p>
            <a:pPr>
              <a:lnSpc>
                <a:spcPts val="7200"/>
              </a:lnSpc>
            </a:pPr>
            <a:r>
              <a:rPr lang="en-US" sz="6000" spc="-179">
                <a:solidFill>
                  <a:srgbClr val="285F74"/>
                </a:solidFill>
                <a:latin typeface="Montserrat Extra-Bold"/>
              </a:rPr>
              <a:t>Estructura departamental</a:t>
            </a:r>
          </a:p>
          <a:p>
            <a:pPr>
              <a:lnSpc>
                <a:spcPts val="7200"/>
              </a:lnSpc>
            </a:pPr>
            <a:endParaRPr lang="en-US" sz="6000" spc="-179">
              <a:solidFill>
                <a:srgbClr val="285F74"/>
              </a:solidFill>
              <a:latin typeface="Montserrat Extra-Bold"/>
            </a:endParaRPr>
          </a:p>
        </p:txBody>
      </p:sp>
      <p:sp>
        <p:nvSpPr>
          <p:cNvPr id="20" name="TextBox 20"/>
          <p:cNvSpPr txBox="1"/>
          <p:nvPr/>
        </p:nvSpPr>
        <p:spPr>
          <a:xfrm>
            <a:off x="1619176" y="1783845"/>
            <a:ext cx="13713002" cy="1374775"/>
          </a:xfrm>
          <a:prstGeom prst="rect">
            <a:avLst/>
          </a:prstGeom>
        </p:spPr>
        <p:txBody>
          <a:bodyPr lIns="0" tIns="0" rIns="0" bIns="0" rtlCol="0" anchor="t">
            <a:spAutoFit/>
          </a:bodyPr>
          <a:lstStyle/>
          <a:p>
            <a:pPr algn="ctr">
              <a:lnSpc>
                <a:spcPts val="5599"/>
              </a:lnSpc>
            </a:pPr>
            <a:r>
              <a:rPr lang="en-US" sz="3999">
                <a:solidFill>
                  <a:srgbClr val="22404D"/>
                </a:solidFill>
                <a:latin typeface="Montserrat Extra-Bold"/>
              </a:rPr>
              <a:t>Gerente General</a:t>
            </a:r>
          </a:p>
          <a:p>
            <a:pPr algn="ctr">
              <a:lnSpc>
                <a:spcPts val="5599"/>
              </a:lnSpc>
            </a:pPr>
            <a:endParaRPr lang="en-US" sz="3999">
              <a:solidFill>
                <a:srgbClr val="22404D"/>
              </a:solidFill>
              <a:latin typeface="Montserrat Extra-Bold"/>
            </a:endParaRPr>
          </a:p>
        </p:txBody>
      </p:sp>
      <p:sp>
        <p:nvSpPr>
          <p:cNvPr id="21" name="TextBox 21"/>
          <p:cNvSpPr txBox="1"/>
          <p:nvPr/>
        </p:nvSpPr>
        <p:spPr>
          <a:xfrm>
            <a:off x="2620268" y="3932841"/>
            <a:ext cx="6523732" cy="4734687"/>
          </a:xfrm>
          <a:prstGeom prst="rect">
            <a:avLst/>
          </a:prstGeom>
        </p:spPr>
        <p:txBody>
          <a:bodyPr lIns="0" tIns="0" rIns="0" bIns="0" rtlCol="0" anchor="t">
            <a:spAutoFit/>
          </a:bodyPr>
          <a:lstStyle/>
          <a:p>
            <a:pPr algn="just">
              <a:lnSpc>
                <a:spcPts val="6323"/>
              </a:lnSpc>
            </a:pPr>
            <a:r>
              <a:rPr lang="en-US" sz="3399">
                <a:solidFill>
                  <a:srgbClr val="22404D"/>
                </a:solidFill>
                <a:latin typeface="Montserrat Semi-Bold"/>
              </a:rPr>
              <a:t>Liderazgo</a:t>
            </a:r>
          </a:p>
          <a:p>
            <a:pPr algn="just">
              <a:lnSpc>
                <a:spcPts val="6323"/>
              </a:lnSpc>
            </a:pPr>
            <a:r>
              <a:rPr lang="en-US" sz="3399">
                <a:solidFill>
                  <a:srgbClr val="22404D"/>
                </a:solidFill>
                <a:latin typeface="Montserrat Semi-Bold"/>
              </a:rPr>
              <a:t>Actitud positiva</a:t>
            </a:r>
          </a:p>
          <a:p>
            <a:pPr algn="just">
              <a:lnSpc>
                <a:spcPts val="6323"/>
              </a:lnSpc>
            </a:pPr>
            <a:r>
              <a:rPr lang="en-US" sz="3399">
                <a:solidFill>
                  <a:srgbClr val="22404D"/>
                </a:solidFill>
                <a:latin typeface="Montserrat Semi-Bold"/>
              </a:rPr>
              <a:t>Personalidad franca y abierta</a:t>
            </a:r>
          </a:p>
          <a:p>
            <a:pPr algn="just">
              <a:lnSpc>
                <a:spcPts val="6323"/>
              </a:lnSpc>
            </a:pPr>
            <a:r>
              <a:rPr lang="en-US" sz="3399">
                <a:solidFill>
                  <a:srgbClr val="22404D"/>
                </a:solidFill>
                <a:latin typeface="Montserrat Semi-Bold"/>
              </a:rPr>
              <a:t>Compromiso</a:t>
            </a:r>
          </a:p>
          <a:p>
            <a:pPr algn="just">
              <a:lnSpc>
                <a:spcPts val="6323"/>
              </a:lnSpc>
            </a:pPr>
            <a:r>
              <a:rPr lang="en-US" sz="3399">
                <a:solidFill>
                  <a:srgbClr val="22404D"/>
                </a:solidFill>
                <a:latin typeface="Montserrat Semi-Bold"/>
              </a:rPr>
              <a:t>Capacidad de escucha</a:t>
            </a:r>
          </a:p>
          <a:p>
            <a:pPr algn="just">
              <a:lnSpc>
                <a:spcPts val="6323"/>
              </a:lnSpc>
            </a:pPr>
            <a:endParaRPr lang="en-US" sz="3399">
              <a:solidFill>
                <a:srgbClr val="22404D"/>
              </a:solidFill>
              <a:latin typeface="Montserrat Semi-Bold"/>
            </a:endParaRPr>
          </a:p>
        </p:txBody>
      </p:sp>
      <p:sp>
        <p:nvSpPr>
          <p:cNvPr id="22" name="TextBox 22"/>
          <p:cNvSpPr txBox="1"/>
          <p:nvPr/>
        </p:nvSpPr>
        <p:spPr>
          <a:xfrm>
            <a:off x="-1599437" y="2790320"/>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Habilidades</a:t>
            </a:r>
          </a:p>
        </p:txBody>
      </p:sp>
      <p:sp>
        <p:nvSpPr>
          <p:cNvPr id="23" name="TextBox 23"/>
          <p:cNvSpPr txBox="1"/>
          <p:nvPr/>
        </p:nvSpPr>
        <p:spPr>
          <a:xfrm>
            <a:off x="7285208" y="3011271"/>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Funciones</a:t>
            </a:r>
          </a:p>
        </p:txBody>
      </p:sp>
      <p:sp>
        <p:nvSpPr>
          <p:cNvPr id="24" name="TextBox 24"/>
          <p:cNvSpPr txBox="1"/>
          <p:nvPr/>
        </p:nvSpPr>
        <p:spPr>
          <a:xfrm>
            <a:off x="10224423" y="3806208"/>
            <a:ext cx="7684953" cy="6721624"/>
          </a:xfrm>
          <a:prstGeom prst="rect">
            <a:avLst/>
          </a:prstGeom>
        </p:spPr>
        <p:txBody>
          <a:bodyPr lIns="0" tIns="0" rIns="0" bIns="0" rtlCol="0" anchor="t">
            <a:spAutoFit/>
          </a:bodyPr>
          <a:lstStyle/>
          <a:p>
            <a:pPr algn="just">
              <a:lnSpc>
                <a:spcPts val="5946"/>
              </a:lnSpc>
            </a:pPr>
            <a:r>
              <a:rPr lang="en-US" sz="3497">
                <a:solidFill>
                  <a:srgbClr val="22404D"/>
                </a:solidFill>
                <a:latin typeface="Montserrat Semi-Bold"/>
              </a:rPr>
              <a:t>Representante</a:t>
            </a:r>
          </a:p>
          <a:p>
            <a:pPr algn="just">
              <a:lnSpc>
                <a:spcPts val="5946"/>
              </a:lnSpc>
            </a:pPr>
            <a:r>
              <a:rPr lang="en-US" sz="3497">
                <a:solidFill>
                  <a:srgbClr val="22404D"/>
                </a:solidFill>
                <a:latin typeface="Montserrat Semi-Bold"/>
              </a:rPr>
              <a:t>Convocar reuniones de junta directiva</a:t>
            </a:r>
          </a:p>
          <a:p>
            <a:pPr algn="just">
              <a:lnSpc>
                <a:spcPts val="5946"/>
              </a:lnSpc>
            </a:pPr>
            <a:r>
              <a:rPr lang="en-US" sz="3497">
                <a:solidFill>
                  <a:srgbClr val="22404D"/>
                </a:solidFill>
                <a:latin typeface="Montserrat Semi-Bold"/>
              </a:rPr>
              <a:t>Supervisar actividades de departamentos</a:t>
            </a:r>
          </a:p>
          <a:p>
            <a:pPr algn="just">
              <a:lnSpc>
                <a:spcPts val="5946"/>
              </a:lnSpc>
            </a:pPr>
            <a:r>
              <a:rPr lang="en-US" sz="3497">
                <a:solidFill>
                  <a:srgbClr val="22404D"/>
                </a:solidFill>
                <a:latin typeface="Montserrat Semi-Bold"/>
              </a:rPr>
              <a:t>Impulsar y vigilar calidad</a:t>
            </a:r>
          </a:p>
          <a:p>
            <a:pPr algn="just">
              <a:lnSpc>
                <a:spcPts val="5946"/>
              </a:lnSpc>
            </a:pPr>
            <a:r>
              <a:rPr lang="en-US" sz="3497">
                <a:solidFill>
                  <a:srgbClr val="22404D"/>
                </a:solidFill>
                <a:latin typeface="Montserrat Semi-Bold"/>
              </a:rPr>
              <a:t>Convocar Asamblea de Accionistas</a:t>
            </a:r>
          </a:p>
          <a:p>
            <a:pPr algn="just">
              <a:lnSpc>
                <a:spcPts val="5946"/>
              </a:lnSpc>
            </a:pPr>
            <a:endParaRPr lang="en-US" sz="3497">
              <a:solidFill>
                <a:srgbClr val="22404D"/>
              </a:solidFill>
              <a:latin typeface="Montserrat Semi-Bold"/>
            </a:endParaRPr>
          </a:p>
        </p:txBody>
      </p:sp>
      <p:pic>
        <p:nvPicPr>
          <p:cNvPr id="25" name="Picture 25"/>
          <p:cNvPicPr>
            <a:picLocks noChangeAspect="1"/>
          </p:cNvPicPr>
          <p:nvPr/>
        </p:nvPicPr>
        <p:blipFill>
          <a:blip r:embed="rId7"/>
          <a:srcRect/>
          <a:stretch>
            <a:fillRect/>
          </a:stretch>
        </p:blipFill>
        <p:spPr>
          <a:xfrm>
            <a:off x="1619176" y="4730430"/>
            <a:ext cx="1001092" cy="1000202"/>
          </a:xfrm>
          <a:prstGeom prst="rect">
            <a:avLst/>
          </a:prstGeom>
        </p:spPr>
      </p:pic>
      <p:pic>
        <p:nvPicPr>
          <p:cNvPr id="26" name="Picture 26"/>
          <p:cNvPicPr>
            <a:picLocks noChangeAspect="1"/>
          </p:cNvPicPr>
          <p:nvPr/>
        </p:nvPicPr>
        <p:blipFill>
          <a:blip r:embed="rId7"/>
          <a:srcRect/>
          <a:stretch>
            <a:fillRect/>
          </a:stretch>
        </p:blipFill>
        <p:spPr>
          <a:xfrm>
            <a:off x="1619176" y="5492210"/>
            <a:ext cx="1001092" cy="1000202"/>
          </a:xfrm>
          <a:prstGeom prst="rect">
            <a:avLst/>
          </a:prstGeom>
        </p:spPr>
      </p:pic>
      <p:pic>
        <p:nvPicPr>
          <p:cNvPr id="27" name="Picture 27"/>
          <p:cNvPicPr>
            <a:picLocks noChangeAspect="1"/>
          </p:cNvPicPr>
          <p:nvPr/>
        </p:nvPicPr>
        <p:blipFill>
          <a:blip r:embed="rId7"/>
          <a:srcRect/>
          <a:stretch>
            <a:fillRect/>
          </a:stretch>
        </p:blipFill>
        <p:spPr>
          <a:xfrm>
            <a:off x="1619176" y="6330816"/>
            <a:ext cx="1001092" cy="1000202"/>
          </a:xfrm>
          <a:prstGeom prst="rect">
            <a:avLst/>
          </a:prstGeom>
        </p:spPr>
      </p:pic>
      <p:pic>
        <p:nvPicPr>
          <p:cNvPr id="28" name="Picture 28"/>
          <p:cNvPicPr>
            <a:picLocks noChangeAspect="1"/>
          </p:cNvPicPr>
          <p:nvPr/>
        </p:nvPicPr>
        <p:blipFill>
          <a:blip r:embed="rId7"/>
          <a:srcRect/>
          <a:stretch>
            <a:fillRect/>
          </a:stretch>
        </p:blipFill>
        <p:spPr>
          <a:xfrm>
            <a:off x="1619176" y="7102013"/>
            <a:ext cx="1001092" cy="1000202"/>
          </a:xfrm>
          <a:prstGeom prst="rect">
            <a:avLst/>
          </a:prstGeom>
        </p:spPr>
      </p:pic>
      <p:pic>
        <p:nvPicPr>
          <p:cNvPr id="29" name="Picture 29"/>
          <p:cNvPicPr>
            <a:picLocks noChangeAspect="1"/>
          </p:cNvPicPr>
          <p:nvPr/>
        </p:nvPicPr>
        <p:blipFill>
          <a:blip r:embed="rId7"/>
          <a:srcRect/>
          <a:stretch>
            <a:fillRect/>
          </a:stretch>
        </p:blipFill>
        <p:spPr>
          <a:xfrm>
            <a:off x="9223331" y="3739753"/>
            <a:ext cx="1001092" cy="1000202"/>
          </a:xfrm>
          <a:prstGeom prst="rect">
            <a:avLst/>
          </a:prstGeom>
        </p:spPr>
      </p:pic>
      <p:pic>
        <p:nvPicPr>
          <p:cNvPr id="30" name="Picture 30"/>
          <p:cNvPicPr>
            <a:picLocks noChangeAspect="1"/>
          </p:cNvPicPr>
          <p:nvPr/>
        </p:nvPicPr>
        <p:blipFill>
          <a:blip r:embed="rId7"/>
          <a:srcRect/>
          <a:stretch>
            <a:fillRect/>
          </a:stretch>
        </p:blipFill>
        <p:spPr>
          <a:xfrm>
            <a:off x="9242381" y="4549158"/>
            <a:ext cx="1001092" cy="1000202"/>
          </a:xfrm>
          <a:prstGeom prst="rect">
            <a:avLst/>
          </a:prstGeom>
        </p:spPr>
      </p:pic>
      <p:pic>
        <p:nvPicPr>
          <p:cNvPr id="31" name="Picture 31"/>
          <p:cNvPicPr>
            <a:picLocks noChangeAspect="1"/>
          </p:cNvPicPr>
          <p:nvPr/>
        </p:nvPicPr>
        <p:blipFill>
          <a:blip r:embed="rId7"/>
          <a:srcRect/>
          <a:stretch>
            <a:fillRect/>
          </a:stretch>
        </p:blipFill>
        <p:spPr>
          <a:xfrm>
            <a:off x="9223331" y="6011361"/>
            <a:ext cx="1001092" cy="1000202"/>
          </a:xfrm>
          <a:prstGeom prst="rect">
            <a:avLst/>
          </a:prstGeom>
        </p:spPr>
      </p:pic>
      <p:pic>
        <p:nvPicPr>
          <p:cNvPr id="32" name="Picture 32"/>
          <p:cNvPicPr>
            <a:picLocks noChangeAspect="1"/>
          </p:cNvPicPr>
          <p:nvPr/>
        </p:nvPicPr>
        <p:blipFill>
          <a:blip r:embed="rId7"/>
          <a:srcRect/>
          <a:stretch>
            <a:fillRect/>
          </a:stretch>
        </p:blipFill>
        <p:spPr>
          <a:xfrm>
            <a:off x="9223331" y="7544964"/>
            <a:ext cx="1001092" cy="1000202"/>
          </a:xfrm>
          <a:prstGeom prst="rect">
            <a:avLst/>
          </a:prstGeom>
        </p:spPr>
      </p:pic>
      <p:pic>
        <p:nvPicPr>
          <p:cNvPr id="33" name="Picture 33"/>
          <p:cNvPicPr>
            <a:picLocks noChangeAspect="1"/>
          </p:cNvPicPr>
          <p:nvPr/>
        </p:nvPicPr>
        <p:blipFill>
          <a:blip r:embed="rId7"/>
          <a:srcRect/>
          <a:stretch>
            <a:fillRect/>
          </a:stretch>
        </p:blipFill>
        <p:spPr>
          <a:xfrm>
            <a:off x="9213806" y="8297439"/>
            <a:ext cx="1001092" cy="10002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193738" y="-931767"/>
            <a:ext cx="3955788" cy="4663763"/>
            <a:chOff x="0" y="0"/>
            <a:chExt cx="5274385" cy="6218350"/>
          </a:xfrm>
        </p:grpSpPr>
        <p:grpSp>
          <p:nvGrpSpPr>
            <p:cNvPr id="8" name="Group 8"/>
            <p:cNvGrpSpPr/>
            <p:nvPr/>
          </p:nvGrpSpPr>
          <p:grpSpPr>
            <a:xfrm rot="-2700000">
              <a:off x="-81642" y="1746690"/>
              <a:ext cx="5607681" cy="1610992"/>
              <a:chOff x="0" y="0"/>
              <a:chExt cx="1414632" cy="406400"/>
            </a:xfrm>
          </p:grpSpPr>
          <p:sp>
            <p:nvSpPr>
              <p:cNvPr id="9" name="Freeform 9"/>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0" name="Group 10"/>
            <p:cNvGrpSpPr/>
            <p:nvPr/>
          </p:nvGrpSpPr>
          <p:grpSpPr>
            <a:xfrm rot="-2700000">
              <a:off x="-97486" y="3232862"/>
              <a:ext cx="4554957" cy="1610992"/>
              <a:chOff x="0" y="0"/>
              <a:chExt cx="1149065" cy="406400"/>
            </a:xfrm>
          </p:grpSpPr>
          <p:sp>
            <p:nvSpPr>
              <p:cNvPr id="11" name="Freeform 11"/>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sp>
        <p:nvSpPr>
          <p:cNvPr id="12" name="TextBox 12"/>
          <p:cNvSpPr txBox="1"/>
          <p:nvPr/>
        </p:nvSpPr>
        <p:spPr>
          <a:xfrm>
            <a:off x="4041770" y="4343361"/>
            <a:ext cx="10204459" cy="4055070"/>
          </a:xfrm>
          <a:prstGeom prst="rect">
            <a:avLst/>
          </a:prstGeom>
        </p:spPr>
        <p:txBody>
          <a:bodyPr lIns="0" tIns="0" rIns="0" bIns="0" rtlCol="0" anchor="t">
            <a:spAutoFit/>
          </a:bodyPr>
          <a:lstStyle/>
          <a:p>
            <a:pPr algn="just">
              <a:lnSpc>
                <a:spcPts val="6476"/>
              </a:lnSpc>
            </a:pPr>
            <a:r>
              <a:rPr lang="en-US" sz="4317">
                <a:solidFill>
                  <a:srgbClr val="28708B"/>
                </a:solidFill>
                <a:latin typeface="Montserrat Semi-Bold"/>
              </a:rPr>
              <a:t>Entidad que tiene su propia </a:t>
            </a:r>
            <a:r>
              <a:rPr lang="en-US" sz="4317">
                <a:solidFill>
                  <a:srgbClr val="28708B"/>
                </a:solidFill>
                <a:latin typeface="Montserrat Semi-Bold Bold"/>
              </a:rPr>
              <a:t>autonomía </a:t>
            </a:r>
            <a:r>
              <a:rPr lang="en-US" sz="4317">
                <a:solidFill>
                  <a:srgbClr val="28708B"/>
                </a:solidFill>
                <a:latin typeface="Montserrat Semi-Bold"/>
              </a:rPr>
              <a:t>como </a:t>
            </a:r>
            <a:r>
              <a:rPr lang="en-US" sz="4317">
                <a:solidFill>
                  <a:srgbClr val="28708B"/>
                </a:solidFill>
                <a:latin typeface="Montserrat Semi-Bold Bold"/>
              </a:rPr>
              <a:t>persona jurídica</a:t>
            </a:r>
            <a:r>
              <a:rPr lang="en-US" sz="4317">
                <a:solidFill>
                  <a:srgbClr val="28708B"/>
                </a:solidFill>
                <a:latin typeface="Montserrat Semi-Bold"/>
              </a:rPr>
              <a:t>, independiente y separada de la persona física a quien pertenezca.</a:t>
            </a:r>
          </a:p>
          <a:p>
            <a:pPr algn="just">
              <a:lnSpc>
                <a:spcPts val="6476"/>
              </a:lnSpc>
            </a:pPr>
            <a:endParaRPr lang="en-US" sz="4317">
              <a:solidFill>
                <a:srgbClr val="28708B"/>
              </a:solidFill>
              <a:latin typeface="Montserrat Semi-Bold"/>
            </a:endParaRPr>
          </a:p>
        </p:txBody>
      </p:sp>
      <p:pic>
        <p:nvPicPr>
          <p:cNvPr id="13" name="Picture 13"/>
          <p:cNvPicPr>
            <a:picLocks noChangeAspect="1"/>
          </p:cNvPicPr>
          <p:nvPr/>
        </p:nvPicPr>
        <p:blipFill>
          <a:blip r:embed="rId2"/>
          <a:srcRect/>
          <a:stretch>
            <a:fillRect/>
          </a:stretch>
        </p:blipFill>
        <p:spPr>
          <a:xfrm>
            <a:off x="-3936785" y="5190212"/>
            <a:ext cx="11412398" cy="6416437"/>
          </a:xfrm>
          <a:prstGeom prst="rect">
            <a:avLst/>
          </a:prstGeom>
        </p:spPr>
      </p:pic>
      <p:pic>
        <p:nvPicPr>
          <p:cNvPr id="14" name="Picture 14"/>
          <p:cNvPicPr>
            <a:picLocks noChangeAspect="1"/>
          </p:cNvPicPr>
          <p:nvPr/>
        </p:nvPicPr>
        <p:blipFill>
          <a:blip r:embed="rId3">
            <a:alphaModFix amt="6000"/>
          </a:blip>
          <a:srcRect l="3049" t="1381" b="1381"/>
          <a:stretch>
            <a:fillRect/>
          </a:stretch>
        </p:blipFill>
        <p:spPr>
          <a:xfrm>
            <a:off x="3467762" y="0"/>
            <a:ext cx="11352476" cy="11185288"/>
          </a:xfrm>
          <a:prstGeom prst="rect">
            <a:avLst/>
          </a:prstGeom>
        </p:spPr>
      </p:pic>
      <p:grpSp>
        <p:nvGrpSpPr>
          <p:cNvPr id="15" name="Group 15"/>
          <p:cNvGrpSpPr/>
          <p:nvPr/>
        </p:nvGrpSpPr>
        <p:grpSpPr>
          <a:xfrm>
            <a:off x="10224423" y="1028700"/>
            <a:ext cx="12763900" cy="2006600"/>
            <a:chOff x="0" y="0"/>
            <a:chExt cx="17018533" cy="2675467"/>
          </a:xfrm>
        </p:grpSpPr>
        <p:sp>
          <p:nvSpPr>
            <p:cNvPr id="16" name="TextBox 16"/>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17" name="TextBox 17"/>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sp>
        <p:nvSpPr>
          <p:cNvPr id="18" name="TextBox 18"/>
          <p:cNvSpPr txBox="1"/>
          <p:nvPr/>
        </p:nvSpPr>
        <p:spPr>
          <a:xfrm>
            <a:off x="8868009" y="485775"/>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Tipos de sociedades</a:t>
            </a:r>
          </a:p>
        </p:txBody>
      </p:sp>
      <p:sp>
        <p:nvSpPr>
          <p:cNvPr id="19" name="TextBox 19"/>
          <p:cNvSpPr txBox="1"/>
          <p:nvPr/>
        </p:nvSpPr>
        <p:spPr>
          <a:xfrm>
            <a:off x="2563490" y="2438408"/>
            <a:ext cx="13161020" cy="895235"/>
          </a:xfrm>
          <a:prstGeom prst="rect">
            <a:avLst/>
          </a:prstGeom>
        </p:spPr>
        <p:txBody>
          <a:bodyPr lIns="0" tIns="0" rIns="0" bIns="0" rtlCol="0" anchor="t">
            <a:spAutoFit/>
          </a:bodyPr>
          <a:lstStyle/>
          <a:p>
            <a:pPr algn="ctr">
              <a:lnSpc>
                <a:spcPts val="7356"/>
              </a:lnSpc>
            </a:pPr>
            <a:r>
              <a:rPr lang="en-US" sz="5254">
                <a:solidFill>
                  <a:srgbClr val="28708B"/>
                </a:solidFill>
                <a:latin typeface="Montserrat Semi-Bold"/>
              </a:rPr>
              <a:t>Individual de responsabilidad limitada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3842514" y="6791437"/>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5796074" y="-158581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5" name="Picture 15"/>
          <p:cNvPicPr>
            <a:picLocks noChangeAspect="1"/>
          </p:cNvPicPr>
          <p:nvPr/>
        </p:nvPicPr>
        <p:blipFill>
          <a:blip r:embed="rId2"/>
          <a:srcRect l="29781" t="20211" r="27743" b="16248"/>
          <a:stretch>
            <a:fillRect/>
          </a:stretch>
        </p:blipFill>
        <p:spPr>
          <a:xfrm>
            <a:off x="-399792" y="0"/>
            <a:ext cx="4400449" cy="3701040"/>
          </a:xfrm>
          <a:prstGeom prst="rect">
            <a:avLst/>
          </a:prstGeom>
        </p:spPr>
      </p:pic>
      <p:pic>
        <p:nvPicPr>
          <p:cNvPr id="16" name="Picture 16"/>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1296" y="3977658"/>
            <a:ext cx="8772672" cy="5649308"/>
          </a:xfrm>
          <a:prstGeom prst="rect">
            <a:avLst/>
          </a:prstGeom>
        </p:spPr>
      </p:pic>
      <p:pic>
        <p:nvPicPr>
          <p:cNvPr id="17" name="Picture 17"/>
          <p:cNvPicPr>
            <a:picLocks noChangeAspect="1"/>
          </p:cNvPicPr>
          <p:nvPr/>
        </p:nvPicPr>
        <p:blipFill>
          <a:blip r:embed="rId5">
            <a:alphaModFix amt="9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99" t="2100" r="10024"/>
          <a:stretch>
            <a:fillRect/>
          </a:stretch>
        </p:blipFill>
        <p:spPr>
          <a:xfrm>
            <a:off x="2221052" y="3379571"/>
            <a:ext cx="5168991" cy="6415605"/>
          </a:xfrm>
          <a:prstGeom prst="rect">
            <a:avLst/>
          </a:prstGeom>
        </p:spPr>
      </p:pic>
      <p:sp>
        <p:nvSpPr>
          <p:cNvPr id="18" name="TextBox 18"/>
          <p:cNvSpPr txBox="1"/>
          <p:nvPr/>
        </p:nvSpPr>
        <p:spPr>
          <a:xfrm>
            <a:off x="4912228" y="595096"/>
            <a:ext cx="13713002" cy="1828800"/>
          </a:xfrm>
          <a:prstGeom prst="rect">
            <a:avLst/>
          </a:prstGeom>
        </p:spPr>
        <p:txBody>
          <a:bodyPr lIns="0" tIns="0" rIns="0" bIns="0" rtlCol="0" anchor="t">
            <a:spAutoFit/>
          </a:bodyPr>
          <a:lstStyle/>
          <a:p>
            <a:pPr>
              <a:lnSpc>
                <a:spcPts val="7200"/>
              </a:lnSpc>
            </a:pPr>
            <a:r>
              <a:rPr lang="en-US" sz="6000" spc="-179">
                <a:solidFill>
                  <a:srgbClr val="285F74"/>
                </a:solidFill>
                <a:latin typeface="Montserrat Extra-Bold"/>
              </a:rPr>
              <a:t>Estructura departamental</a:t>
            </a:r>
          </a:p>
          <a:p>
            <a:pPr>
              <a:lnSpc>
                <a:spcPts val="7200"/>
              </a:lnSpc>
            </a:pPr>
            <a:endParaRPr lang="en-US" sz="6000" spc="-179">
              <a:solidFill>
                <a:srgbClr val="285F74"/>
              </a:solidFill>
              <a:latin typeface="Montserrat Extra-Bold"/>
            </a:endParaRPr>
          </a:p>
        </p:txBody>
      </p:sp>
      <p:sp>
        <p:nvSpPr>
          <p:cNvPr id="19" name="TextBox 19"/>
          <p:cNvSpPr txBox="1"/>
          <p:nvPr/>
        </p:nvSpPr>
        <p:spPr>
          <a:xfrm>
            <a:off x="1619176" y="1783845"/>
            <a:ext cx="13713002" cy="1374775"/>
          </a:xfrm>
          <a:prstGeom prst="rect">
            <a:avLst/>
          </a:prstGeom>
        </p:spPr>
        <p:txBody>
          <a:bodyPr lIns="0" tIns="0" rIns="0" bIns="0" rtlCol="0" anchor="t">
            <a:spAutoFit/>
          </a:bodyPr>
          <a:lstStyle/>
          <a:p>
            <a:pPr algn="ctr">
              <a:lnSpc>
                <a:spcPts val="5599"/>
              </a:lnSpc>
            </a:pPr>
            <a:r>
              <a:rPr lang="en-US" sz="3999">
                <a:solidFill>
                  <a:srgbClr val="22404D"/>
                </a:solidFill>
                <a:latin typeface="Montserrat Extra-Bold"/>
              </a:rPr>
              <a:t>Gerente de Mercadeo</a:t>
            </a:r>
          </a:p>
          <a:p>
            <a:pPr algn="ctr">
              <a:lnSpc>
                <a:spcPts val="5599"/>
              </a:lnSpc>
            </a:pPr>
            <a:endParaRPr lang="en-US" sz="3999">
              <a:solidFill>
                <a:srgbClr val="22404D"/>
              </a:solidFill>
              <a:latin typeface="Montserrat Extra-Bold"/>
            </a:endParaRPr>
          </a:p>
        </p:txBody>
      </p:sp>
      <p:sp>
        <p:nvSpPr>
          <p:cNvPr id="20" name="TextBox 20"/>
          <p:cNvSpPr txBox="1"/>
          <p:nvPr/>
        </p:nvSpPr>
        <p:spPr>
          <a:xfrm>
            <a:off x="2620268" y="3970941"/>
            <a:ext cx="6516435" cy="6722745"/>
          </a:xfrm>
          <a:prstGeom prst="rect">
            <a:avLst/>
          </a:prstGeom>
        </p:spPr>
        <p:txBody>
          <a:bodyPr lIns="0" tIns="0" rIns="0" bIns="0" rtlCol="0" anchor="t">
            <a:spAutoFit/>
          </a:bodyPr>
          <a:lstStyle/>
          <a:p>
            <a:pPr algn="just">
              <a:lnSpc>
                <a:spcPts val="5915"/>
              </a:lnSpc>
            </a:pPr>
            <a:r>
              <a:rPr lang="en-US" sz="3399">
                <a:solidFill>
                  <a:srgbClr val="22404D"/>
                </a:solidFill>
                <a:latin typeface="Montserrat Semi-Bold"/>
              </a:rPr>
              <a:t>Extrovertido</a:t>
            </a:r>
          </a:p>
          <a:p>
            <a:pPr algn="just">
              <a:lnSpc>
                <a:spcPts val="5915"/>
              </a:lnSpc>
            </a:pPr>
            <a:r>
              <a:rPr lang="en-US" sz="3399">
                <a:solidFill>
                  <a:srgbClr val="22404D"/>
                </a:solidFill>
                <a:latin typeface="Montserrat Semi-Bold"/>
              </a:rPr>
              <a:t>Capacidad de motivar</a:t>
            </a:r>
          </a:p>
          <a:p>
            <a:pPr algn="just">
              <a:lnSpc>
                <a:spcPts val="5915"/>
              </a:lnSpc>
            </a:pPr>
            <a:r>
              <a:rPr lang="en-US" sz="3399">
                <a:solidFill>
                  <a:srgbClr val="22404D"/>
                </a:solidFill>
                <a:latin typeface="Montserrat Semi-Bold"/>
              </a:rPr>
              <a:t>Gusto por contacto a personas</a:t>
            </a:r>
          </a:p>
          <a:p>
            <a:pPr algn="just">
              <a:lnSpc>
                <a:spcPts val="5915"/>
              </a:lnSpc>
            </a:pPr>
            <a:r>
              <a:rPr lang="en-US" sz="3399">
                <a:solidFill>
                  <a:srgbClr val="22404D"/>
                </a:solidFill>
                <a:latin typeface="Montserrat Semi-Bold"/>
              </a:rPr>
              <a:t>Capacidad para fijarse metas y cumplirlas</a:t>
            </a:r>
          </a:p>
          <a:p>
            <a:pPr algn="just">
              <a:lnSpc>
                <a:spcPts val="5915"/>
              </a:lnSpc>
            </a:pPr>
            <a:r>
              <a:rPr lang="en-US" sz="3399">
                <a:solidFill>
                  <a:srgbClr val="22404D"/>
                </a:solidFill>
                <a:latin typeface="Montserrat Semi-Bold"/>
              </a:rPr>
              <a:t>Optimismo</a:t>
            </a:r>
          </a:p>
          <a:p>
            <a:pPr algn="just">
              <a:lnSpc>
                <a:spcPts val="6323"/>
              </a:lnSpc>
            </a:pPr>
            <a:endParaRPr lang="en-US" sz="3399">
              <a:solidFill>
                <a:srgbClr val="22404D"/>
              </a:solidFill>
              <a:latin typeface="Montserrat Semi-Bold"/>
            </a:endParaRPr>
          </a:p>
          <a:p>
            <a:pPr algn="just">
              <a:lnSpc>
                <a:spcPts val="6323"/>
              </a:lnSpc>
            </a:pPr>
            <a:endParaRPr lang="en-US" sz="3399">
              <a:solidFill>
                <a:srgbClr val="22404D"/>
              </a:solidFill>
              <a:latin typeface="Montserrat Semi-Bold"/>
            </a:endParaRPr>
          </a:p>
        </p:txBody>
      </p:sp>
      <p:sp>
        <p:nvSpPr>
          <p:cNvPr id="21" name="TextBox 21"/>
          <p:cNvSpPr txBox="1"/>
          <p:nvPr/>
        </p:nvSpPr>
        <p:spPr>
          <a:xfrm>
            <a:off x="-1599437" y="2790320"/>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Habilidades</a:t>
            </a:r>
          </a:p>
        </p:txBody>
      </p:sp>
      <p:sp>
        <p:nvSpPr>
          <p:cNvPr id="22" name="TextBox 22"/>
          <p:cNvSpPr txBox="1"/>
          <p:nvPr/>
        </p:nvSpPr>
        <p:spPr>
          <a:xfrm>
            <a:off x="7285208" y="3011271"/>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Funciones</a:t>
            </a:r>
          </a:p>
        </p:txBody>
      </p:sp>
      <p:sp>
        <p:nvSpPr>
          <p:cNvPr id="23" name="TextBox 23"/>
          <p:cNvSpPr txBox="1"/>
          <p:nvPr/>
        </p:nvSpPr>
        <p:spPr>
          <a:xfrm>
            <a:off x="10224423" y="3806208"/>
            <a:ext cx="7684953" cy="6721624"/>
          </a:xfrm>
          <a:prstGeom prst="rect">
            <a:avLst/>
          </a:prstGeom>
        </p:spPr>
        <p:txBody>
          <a:bodyPr lIns="0" tIns="0" rIns="0" bIns="0" rtlCol="0" anchor="t">
            <a:spAutoFit/>
          </a:bodyPr>
          <a:lstStyle/>
          <a:p>
            <a:pPr algn="just">
              <a:lnSpc>
                <a:spcPts val="5946"/>
              </a:lnSpc>
            </a:pPr>
            <a:r>
              <a:rPr lang="en-US" sz="3497">
                <a:solidFill>
                  <a:srgbClr val="22404D"/>
                </a:solidFill>
                <a:latin typeface="Montserrat Semi-Bold"/>
              </a:rPr>
              <a:t>Planear y dirigir la investigación de mercado</a:t>
            </a:r>
          </a:p>
          <a:p>
            <a:pPr algn="just">
              <a:lnSpc>
                <a:spcPts val="5946"/>
              </a:lnSpc>
            </a:pPr>
            <a:r>
              <a:rPr lang="en-US" sz="3497">
                <a:solidFill>
                  <a:srgbClr val="22404D"/>
                </a:solidFill>
                <a:latin typeface="Montserrat Semi-Bold"/>
              </a:rPr>
              <a:t>Dirigir y supervisar la fuerza de ventas</a:t>
            </a:r>
          </a:p>
          <a:p>
            <a:pPr algn="just">
              <a:lnSpc>
                <a:spcPts val="5946"/>
              </a:lnSpc>
            </a:pPr>
            <a:r>
              <a:rPr lang="en-US" sz="3497">
                <a:solidFill>
                  <a:srgbClr val="22404D"/>
                </a:solidFill>
                <a:latin typeface="Montserrat Semi-Bold"/>
              </a:rPr>
              <a:t>Sustituir al gerente general</a:t>
            </a:r>
          </a:p>
          <a:p>
            <a:pPr algn="just">
              <a:lnSpc>
                <a:spcPts val="5946"/>
              </a:lnSpc>
            </a:pPr>
            <a:r>
              <a:rPr lang="en-US" sz="3497">
                <a:solidFill>
                  <a:srgbClr val="22404D"/>
                </a:solidFill>
                <a:latin typeface="Montserrat Semi-Bold"/>
              </a:rPr>
              <a:t>Mantener actualizado un inventario</a:t>
            </a:r>
          </a:p>
          <a:p>
            <a:pPr algn="just">
              <a:lnSpc>
                <a:spcPts val="5946"/>
              </a:lnSpc>
            </a:pPr>
            <a:r>
              <a:rPr lang="en-US" sz="3497">
                <a:solidFill>
                  <a:srgbClr val="22404D"/>
                </a:solidFill>
                <a:latin typeface="Montserrat Semi-Bold"/>
              </a:rPr>
              <a:t>Registro de productos</a:t>
            </a:r>
          </a:p>
          <a:p>
            <a:pPr algn="just">
              <a:lnSpc>
                <a:spcPts val="5946"/>
              </a:lnSpc>
            </a:pPr>
            <a:endParaRPr lang="en-US" sz="3497">
              <a:solidFill>
                <a:srgbClr val="22404D"/>
              </a:solidFill>
              <a:latin typeface="Montserrat Semi-Bold"/>
            </a:endParaRPr>
          </a:p>
        </p:txBody>
      </p:sp>
      <p:pic>
        <p:nvPicPr>
          <p:cNvPr id="24" name="Picture 24"/>
          <p:cNvPicPr>
            <a:picLocks noChangeAspect="1"/>
          </p:cNvPicPr>
          <p:nvPr/>
        </p:nvPicPr>
        <p:blipFill>
          <a:blip r:embed="rId7"/>
          <a:srcRect/>
          <a:stretch>
            <a:fillRect/>
          </a:stretch>
        </p:blipFill>
        <p:spPr>
          <a:xfrm>
            <a:off x="1619176" y="3872883"/>
            <a:ext cx="1001092" cy="1000202"/>
          </a:xfrm>
          <a:prstGeom prst="rect">
            <a:avLst/>
          </a:prstGeom>
        </p:spPr>
      </p:pic>
      <p:pic>
        <p:nvPicPr>
          <p:cNvPr id="25" name="Picture 25"/>
          <p:cNvPicPr>
            <a:picLocks noChangeAspect="1"/>
          </p:cNvPicPr>
          <p:nvPr/>
        </p:nvPicPr>
        <p:blipFill>
          <a:blip r:embed="rId7"/>
          <a:srcRect/>
          <a:stretch>
            <a:fillRect/>
          </a:stretch>
        </p:blipFill>
        <p:spPr>
          <a:xfrm>
            <a:off x="1619176" y="6884600"/>
            <a:ext cx="1001092" cy="1000202"/>
          </a:xfrm>
          <a:prstGeom prst="rect">
            <a:avLst/>
          </a:prstGeom>
        </p:spPr>
      </p:pic>
      <p:pic>
        <p:nvPicPr>
          <p:cNvPr id="26" name="Picture 26"/>
          <p:cNvPicPr>
            <a:picLocks noChangeAspect="1"/>
          </p:cNvPicPr>
          <p:nvPr/>
        </p:nvPicPr>
        <p:blipFill>
          <a:blip r:embed="rId7"/>
          <a:srcRect/>
          <a:stretch>
            <a:fillRect/>
          </a:stretch>
        </p:blipFill>
        <p:spPr>
          <a:xfrm>
            <a:off x="1619176" y="5435060"/>
            <a:ext cx="1001092" cy="1000202"/>
          </a:xfrm>
          <a:prstGeom prst="rect">
            <a:avLst/>
          </a:prstGeom>
        </p:spPr>
      </p:pic>
      <p:pic>
        <p:nvPicPr>
          <p:cNvPr id="27" name="Picture 27"/>
          <p:cNvPicPr>
            <a:picLocks noChangeAspect="1"/>
          </p:cNvPicPr>
          <p:nvPr/>
        </p:nvPicPr>
        <p:blipFill>
          <a:blip r:embed="rId7"/>
          <a:srcRect/>
          <a:stretch>
            <a:fillRect/>
          </a:stretch>
        </p:blipFill>
        <p:spPr>
          <a:xfrm>
            <a:off x="1619176" y="4669937"/>
            <a:ext cx="1001092" cy="1000202"/>
          </a:xfrm>
          <a:prstGeom prst="rect">
            <a:avLst/>
          </a:prstGeom>
        </p:spPr>
      </p:pic>
      <p:pic>
        <p:nvPicPr>
          <p:cNvPr id="28" name="Picture 28"/>
          <p:cNvPicPr>
            <a:picLocks noChangeAspect="1"/>
          </p:cNvPicPr>
          <p:nvPr/>
        </p:nvPicPr>
        <p:blipFill>
          <a:blip r:embed="rId7"/>
          <a:srcRect/>
          <a:stretch>
            <a:fillRect/>
          </a:stretch>
        </p:blipFill>
        <p:spPr>
          <a:xfrm>
            <a:off x="9232856" y="3785971"/>
            <a:ext cx="1001092" cy="1000202"/>
          </a:xfrm>
          <a:prstGeom prst="rect">
            <a:avLst/>
          </a:prstGeom>
        </p:spPr>
      </p:pic>
      <p:pic>
        <p:nvPicPr>
          <p:cNvPr id="29" name="Picture 29"/>
          <p:cNvPicPr>
            <a:picLocks noChangeAspect="1"/>
          </p:cNvPicPr>
          <p:nvPr/>
        </p:nvPicPr>
        <p:blipFill>
          <a:blip r:embed="rId7"/>
          <a:srcRect/>
          <a:stretch>
            <a:fillRect/>
          </a:stretch>
        </p:blipFill>
        <p:spPr>
          <a:xfrm>
            <a:off x="9242381" y="5290998"/>
            <a:ext cx="1001092" cy="1000202"/>
          </a:xfrm>
          <a:prstGeom prst="rect">
            <a:avLst/>
          </a:prstGeom>
        </p:spPr>
      </p:pic>
      <p:pic>
        <p:nvPicPr>
          <p:cNvPr id="30" name="Picture 30"/>
          <p:cNvPicPr>
            <a:picLocks noChangeAspect="1"/>
          </p:cNvPicPr>
          <p:nvPr/>
        </p:nvPicPr>
        <p:blipFill>
          <a:blip r:embed="rId7"/>
          <a:srcRect/>
          <a:stretch>
            <a:fillRect/>
          </a:stretch>
        </p:blipFill>
        <p:spPr>
          <a:xfrm>
            <a:off x="9223331" y="6791437"/>
            <a:ext cx="1001092" cy="1000202"/>
          </a:xfrm>
          <a:prstGeom prst="rect">
            <a:avLst/>
          </a:prstGeom>
        </p:spPr>
      </p:pic>
      <p:pic>
        <p:nvPicPr>
          <p:cNvPr id="31" name="Picture 31"/>
          <p:cNvPicPr>
            <a:picLocks noChangeAspect="1"/>
          </p:cNvPicPr>
          <p:nvPr/>
        </p:nvPicPr>
        <p:blipFill>
          <a:blip r:embed="rId7"/>
          <a:srcRect/>
          <a:stretch>
            <a:fillRect/>
          </a:stretch>
        </p:blipFill>
        <p:spPr>
          <a:xfrm>
            <a:off x="9223331" y="9023573"/>
            <a:ext cx="1001092" cy="100020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3842514" y="6791437"/>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5796074" y="-158581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5" name="Picture 15"/>
          <p:cNvPicPr>
            <a:picLocks noChangeAspect="1"/>
          </p:cNvPicPr>
          <p:nvPr/>
        </p:nvPicPr>
        <p:blipFill>
          <a:blip r:embed="rId2"/>
          <a:srcRect l="29781" t="20211" r="27743" b="16248"/>
          <a:stretch>
            <a:fillRect/>
          </a:stretch>
        </p:blipFill>
        <p:spPr>
          <a:xfrm>
            <a:off x="-399792" y="0"/>
            <a:ext cx="4400449" cy="3701040"/>
          </a:xfrm>
          <a:prstGeom prst="rect">
            <a:avLst/>
          </a:prstGeom>
        </p:spPr>
      </p:pic>
      <p:pic>
        <p:nvPicPr>
          <p:cNvPr id="16" name="Picture 16"/>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099" t="2100" r="10024"/>
          <a:stretch>
            <a:fillRect/>
          </a:stretch>
        </p:blipFill>
        <p:spPr>
          <a:xfrm>
            <a:off x="2221052" y="3379571"/>
            <a:ext cx="5168991" cy="6415605"/>
          </a:xfrm>
          <a:prstGeom prst="rect">
            <a:avLst/>
          </a:prstGeom>
        </p:spPr>
      </p:pic>
      <p:pic>
        <p:nvPicPr>
          <p:cNvPr id="17" name="Picture 17"/>
          <p:cNvPicPr>
            <a:picLocks noChangeAspect="1"/>
          </p:cNvPicPr>
          <p:nvPr/>
        </p:nvPicPr>
        <p:blipFill>
          <a:blip r:embed="rId5">
            <a:alphaModFix amt="9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80563" y="3460245"/>
            <a:ext cx="8772672" cy="5649308"/>
          </a:xfrm>
          <a:prstGeom prst="rect">
            <a:avLst/>
          </a:prstGeom>
        </p:spPr>
      </p:pic>
      <p:sp>
        <p:nvSpPr>
          <p:cNvPr id="18" name="TextBox 18"/>
          <p:cNvSpPr txBox="1"/>
          <p:nvPr/>
        </p:nvSpPr>
        <p:spPr>
          <a:xfrm>
            <a:off x="4912228" y="595096"/>
            <a:ext cx="13713002" cy="1828800"/>
          </a:xfrm>
          <a:prstGeom prst="rect">
            <a:avLst/>
          </a:prstGeom>
        </p:spPr>
        <p:txBody>
          <a:bodyPr lIns="0" tIns="0" rIns="0" bIns="0" rtlCol="0" anchor="t">
            <a:spAutoFit/>
          </a:bodyPr>
          <a:lstStyle/>
          <a:p>
            <a:pPr>
              <a:lnSpc>
                <a:spcPts val="7200"/>
              </a:lnSpc>
            </a:pPr>
            <a:r>
              <a:rPr lang="en-US" sz="6000" spc="-179">
                <a:solidFill>
                  <a:srgbClr val="285F74"/>
                </a:solidFill>
                <a:latin typeface="Montserrat Extra-Bold"/>
              </a:rPr>
              <a:t>Estructura departamental</a:t>
            </a:r>
          </a:p>
          <a:p>
            <a:pPr>
              <a:lnSpc>
                <a:spcPts val="7200"/>
              </a:lnSpc>
            </a:pPr>
            <a:endParaRPr lang="en-US" sz="6000" spc="-179">
              <a:solidFill>
                <a:srgbClr val="285F74"/>
              </a:solidFill>
              <a:latin typeface="Montserrat Extra-Bold"/>
            </a:endParaRPr>
          </a:p>
        </p:txBody>
      </p:sp>
      <p:sp>
        <p:nvSpPr>
          <p:cNvPr id="19" name="TextBox 19"/>
          <p:cNvSpPr txBox="1"/>
          <p:nvPr/>
        </p:nvSpPr>
        <p:spPr>
          <a:xfrm>
            <a:off x="1619176" y="1783845"/>
            <a:ext cx="13713002" cy="1374775"/>
          </a:xfrm>
          <a:prstGeom prst="rect">
            <a:avLst/>
          </a:prstGeom>
        </p:spPr>
        <p:txBody>
          <a:bodyPr lIns="0" tIns="0" rIns="0" bIns="0" rtlCol="0" anchor="t">
            <a:spAutoFit/>
          </a:bodyPr>
          <a:lstStyle/>
          <a:p>
            <a:pPr algn="ctr">
              <a:lnSpc>
                <a:spcPts val="5599"/>
              </a:lnSpc>
            </a:pPr>
            <a:r>
              <a:rPr lang="en-US" sz="3999">
                <a:solidFill>
                  <a:srgbClr val="22404D"/>
                </a:solidFill>
                <a:latin typeface="Montserrat Extra-Bold"/>
              </a:rPr>
              <a:t>Gerente de Finanzas</a:t>
            </a:r>
          </a:p>
          <a:p>
            <a:pPr algn="ctr">
              <a:lnSpc>
                <a:spcPts val="5599"/>
              </a:lnSpc>
            </a:pPr>
            <a:endParaRPr lang="en-US" sz="3999">
              <a:solidFill>
                <a:srgbClr val="22404D"/>
              </a:solidFill>
              <a:latin typeface="Montserrat Extra-Bold"/>
            </a:endParaRPr>
          </a:p>
        </p:txBody>
      </p:sp>
      <p:sp>
        <p:nvSpPr>
          <p:cNvPr id="20" name="TextBox 20"/>
          <p:cNvSpPr txBox="1"/>
          <p:nvPr/>
        </p:nvSpPr>
        <p:spPr>
          <a:xfrm>
            <a:off x="2706896" y="3601943"/>
            <a:ext cx="6516435" cy="7638289"/>
          </a:xfrm>
          <a:prstGeom prst="rect">
            <a:avLst/>
          </a:prstGeom>
        </p:spPr>
        <p:txBody>
          <a:bodyPr lIns="0" tIns="0" rIns="0" bIns="0" rtlCol="0" anchor="t">
            <a:spAutoFit/>
          </a:bodyPr>
          <a:lstStyle/>
          <a:p>
            <a:pPr algn="just">
              <a:lnSpc>
                <a:spcPts val="6770"/>
              </a:lnSpc>
            </a:pPr>
            <a:r>
              <a:rPr lang="en-US" sz="3699">
                <a:solidFill>
                  <a:srgbClr val="22404D"/>
                </a:solidFill>
                <a:latin typeface="Montserrat Semi-Bold"/>
              </a:rPr>
              <a:t>Orden</a:t>
            </a:r>
          </a:p>
          <a:p>
            <a:pPr algn="just">
              <a:lnSpc>
                <a:spcPts val="6770"/>
              </a:lnSpc>
            </a:pPr>
            <a:r>
              <a:rPr lang="en-US" sz="3699">
                <a:solidFill>
                  <a:srgbClr val="22404D"/>
                </a:solidFill>
                <a:latin typeface="Montserrat Semi-Bold"/>
              </a:rPr>
              <a:t>Facilidad para cálculos</a:t>
            </a:r>
          </a:p>
          <a:p>
            <a:pPr algn="just">
              <a:lnSpc>
                <a:spcPts val="6770"/>
              </a:lnSpc>
            </a:pPr>
            <a:r>
              <a:rPr lang="en-US" sz="3699">
                <a:solidFill>
                  <a:srgbClr val="22404D"/>
                </a:solidFill>
                <a:latin typeface="Montserrat Semi-Bold"/>
              </a:rPr>
              <a:t>Facilidad para registro de información</a:t>
            </a:r>
          </a:p>
          <a:p>
            <a:pPr algn="just">
              <a:lnSpc>
                <a:spcPts val="6770"/>
              </a:lnSpc>
            </a:pPr>
            <a:r>
              <a:rPr lang="en-US" sz="3699">
                <a:solidFill>
                  <a:srgbClr val="22404D"/>
                </a:solidFill>
                <a:latin typeface="Montserrat Semi-Bold"/>
              </a:rPr>
              <a:t>Capacidad de análisis</a:t>
            </a:r>
          </a:p>
          <a:p>
            <a:pPr algn="just">
              <a:lnSpc>
                <a:spcPts val="6770"/>
              </a:lnSpc>
            </a:pPr>
            <a:r>
              <a:rPr lang="en-US" sz="3699">
                <a:solidFill>
                  <a:srgbClr val="22404D"/>
                </a:solidFill>
                <a:latin typeface="Montserrat Semi-Bold"/>
              </a:rPr>
              <a:t>Orientación a resultados</a:t>
            </a:r>
          </a:p>
          <a:p>
            <a:pPr algn="just">
              <a:lnSpc>
                <a:spcPts val="6770"/>
              </a:lnSpc>
            </a:pPr>
            <a:endParaRPr lang="en-US" sz="3699">
              <a:solidFill>
                <a:srgbClr val="22404D"/>
              </a:solidFill>
              <a:latin typeface="Montserrat Semi-Bold"/>
            </a:endParaRPr>
          </a:p>
          <a:p>
            <a:pPr algn="just">
              <a:lnSpc>
                <a:spcPts val="6770"/>
              </a:lnSpc>
            </a:pPr>
            <a:endParaRPr lang="en-US" sz="3699">
              <a:solidFill>
                <a:srgbClr val="22404D"/>
              </a:solidFill>
              <a:latin typeface="Montserrat Semi-Bold"/>
            </a:endParaRPr>
          </a:p>
          <a:p>
            <a:pPr algn="just">
              <a:lnSpc>
                <a:spcPts val="6770"/>
              </a:lnSpc>
            </a:pPr>
            <a:endParaRPr lang="en-US" sz="3699">
              <a:solidFill>
                <a:srgbClr val="22404D"/>
              </a:solidFill>
              <a:latin typeface="Montserrat Semi-Bold"/>
            </a:endParaRPr>
          </a:p>
        </p:txBody>
      </p:sp>
      <p:sp>
        <p:nvSpPr>
          <p:cNvPr id="21" name="TextBox 21"/>
          <p:cNvSpPr txBox="1"/>
          <p:nvPr/>
        </p:nvSpPr>
        <p:spPr>
          <a:xfrm>
            <a:off x="-1599437" y="2790320"/>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Habilidades</a:t>
            </a:r>
          </a:p>
        </p:txBody>
      </p:sp>
      <p:sp>
        <p:nvSpPr>
          <p:cNvPr id="22" name="TextBox 22"/>
          <p:cNvSpPr txBox="1"/>
          <p:nvPr/>
        </p:nvSpPr>
        <p:spPr>
          <a:xfrm>
            <a:off x="7285208" y="3011271"/>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Funciones</a:t>
            </a:r>
          </a:p>
        </p:txBody>
      </p:sp>
      <p:sp>
        <p:nvSpPr>
          <p:cNvPr id="23" name="TextBox 23"/>
          <p:cNvSpPr txBox="1"/>
          <p:nvPr/>
        </p:nvSpPr>
        <p:spPr>
          <a:xfrm>
            <a:off x="10224423" y="3691908"/>
            <a:ext cx="7684953" cy="6506198"/>
          </a:xfrm>
          <a:prstGeom prst="rect">
            <a:avLst/>
          </a:prstGeom>
        </p:spPr>
        <p:txBody>
          <a:bodyPr lIns="0" tIns="0" rIns="0" bIns="0" rtlCol="0" anchor="t">
            <a:spAutoFit/>
          </a:bodyPr>
          <a:lstStyle/>
          <a:p>
            <a:pPr algn="just">
              <a:lnSpc>
                <a:spcPts val="7432"/>
              </a:lnSpc>
            </a:pPr>
            <a:r>
              <a:rPr lang="en-US" sz="3697">
                <a:solidFill>
                  <a:srgbClr val="22404D"/>
                </a:solidFill>
                <a:latin typeface="Montserrat Semi-Bold"/>
              </a:rPr>
              <a:t>Custodiar el dinero</a:t>
            </a:r>
          </a:p>
          <a:p>
            <a:pPr algn="just">
              <a:lnSpc>
                <a:spcPts val="7432"/>
              </a:lnSpc>
            </a:pPr>
            <a:r>
              <a:rPr lang="en-US" sz="3697">
                <a:solidFill>
                  <a:srgbClr val="22404D"/>
                </a:solidFill>
                <a:latin typeface="Montserrat Semi-Bold"/>
              </a:rPr>
              <a:t>Registros financieros</a:t>
            </a:r>
          </a:p>
          <a:p>
            <a:pPr algn="just">
              <a:lnSpc>
                <a:spcPts val="7432"/>
              </a:lnSpc>
            </a:pPr>
            <a:r>
              <a:rPr lang="en-US" sz="3697">
                <a:solidFill>
                  <a:srgbClr val="22404D"/>
                </a:solidFill>
                <a:latin typeface="Montserrat Semi-Bold"/>
              </a:rPr>
              <a:t>Pagargastos autorizados</a:t>
            </a:r>
          </a:p>
          <a:p>
            <a:pPr algn="just">
              <a:lnSpc>
                <a:spcPts val="7432"/>
              </a:lnSpc>
            </a:pPr>
            <a:r>
              <a:rPr lang="en-US" sz="3697">
                <a:solidFill>
                  <a:srgbClr val="22404D"/>
                </a:solidFill>
                <a:latin typeface="Montserrat Semi-Bold"/>
              </a:rPr>
              <a:t>Integrar el presupuesto</a:t>
            </a:r>
          </a:p>
          <a:p>
            <a:pPr algn="just">
              <a:lnSpc>
                <a:spcPts val="7432"/>
              </a:lnSpc>
            </a:pPr>
            <a:r>
              <a:rPr lang="en-US" sz="3697">
                <a:solidFill>
                  <a:srgbClr val="22404D"/>
                </a:solidFill>
                <a:latin typeface="Montserrat Semi-Bold"/>
              </a:rPr>
              <a:t>Elaborar reportes periódicos</a:t>
            </a:r>
          </a:p>
          <a:p>
            <a:pPr algn="just">
              <a:lnSpc>
                <a:spcPts val="7432"/>
              </a:lnSpc>
            </a:pPr>
            <a:endParaRPr lang="en-US" sz="3697">
              <a:solidFill>
                <a:srgbClr val="22404D"/>
              </a:solidFill>
              <a:latin typeface="Montserrat Semi-Bold"/>
            </a:endParaRPr>
          </a:p>
          <a:p>
            <a:pPr algn="just">
              <a:lnSpc>
                <a:spcPts val="7432"/>
              </a:lnSpc>
            </a:pPr>
            <a:endParaRPr lang="en-US" sz="3697">
              <a:solidFill>
                <a:srgbClr val="22404D"/>
              </a:solidFill>
              <a:latin typeface="Montserrat Semi-Bold"/>
            </a:endParaRPr>
          </a:p>
        </p:txBody>
      </p:sp>
      <p:pic>
        <p:nvPicPr>
          <p:cNvPr id="24" name="Picture 24"/>
          <p:cNvPicPr>
            <a:picLocks noChangeAspect="1"/>
          </p:cNvPicPr>
          <p:nvPr/>
        </p:nvPicPr>
        <p:blipFill>
          <a:blip r:embed="rId7"/>
          <a:srcRect/>
          <a:stretch>
            <a:fillRect/>
          </a:stretch>
        </p:blipFill>
        <p:spPr>
          <a:xfrm>
            <a:off x="1705804" y="3643196"/>
            <a:ext cx="1001092" cy="1000202"/>
          </a:xfrm>
          <a:prstGeom prst="rect">
            <a:avLst/>
          </a:prstGeom>
        </p:spPr>
      </p:pic>
      <p:pic>
        <p:nvPicPr>
          <p:cNvPr id="25" name="Picture 25"/>
          <p:cNvPicPr>
            <a:picLocks noChangeAspect="1"/>
          </p:cNvPicPr>
          <p:nvPr/>
        </p:nvPicPr>
        <p:blipFill>
          <a:blip r:embed="rId7"/>
          <a:srcRect/>
          <a:stretch>
            <a:fillRect/>
          </a:stretch>
        </p:blipFill>
        <p:spPr>
          <a:xfrm>
            <a:off x="1705804" y="4492008"/>
            <a:ext cx="1001092" cy="1000202"/>
          </a:xfrm>
          <a:prstGeom prst="rect">
            <a:avLst/>
          </a:prstGeom>
        </p:spPr>
      </p:pic>
      <p:pic>
        <p:nvPicPr>
          <p:cNvPr id="26" name="Picture 26"/>
          <p:cNvPicPr>
            <a:picLocks noChangeAspect="1"/>
          </p:cNvPicPr>
          <p:nvPr/>
        </p:nvPicPr>
        <p:blipFill>
          <a:blip r:embed="rId7"/>
          <a:srcRect/>
          <a:stretch>
            <a:fillRect/>
          </a:stretch>
        </p:blipFill>
        <p:spPr>
          <a:xfrm>
            <a:off x="1720507" y="5369265"/>
            <a:ext cx="1001092" cy="1000202"/>
          </a:xfrm>
          <a:prstGeom prst="rect">
            <a:avLst/>
          </a:prstGeom>
        </p:spPr>
      </p:pic>
      <p:pic>
        <p:nvPicPr>
          <p:cNvPr id="27" name="Picture 27"/>
          <p:cNvPicPr>
            <a:picLocks noChangeAspect="1"/>
          </p:cNvPicPr>
          <p:nvPr/>
        </p:nvPicPr>
        <p:blipFill>
          <a:blip r:embed="rId7"/>
          <a:srcRect/>
          <a:stretch>
            <a:fillRect/>
          </a:stretch>
        </p:blipFill>
        <p:spPr>
          <a:xfrm>
            <a:off x="1720507" y="6993393"/>
            <a:ext cx="1001092" cy="1000202"/>
          </a:xfrm>
          <a:prstGeom prst="rect">
            <a:avLst/>
          </a:prstGeom>
        </p:spPr>
      </p:pic>
      <p:pic>
        <p:nvPicPr>
          <p:cNvPr id="28" name="Picture 28"/>
          <p:cNvPicPr>
            <a:picLocks noChangeAspect="1"/>
          </p:cNvPicPr>
          <p:nvPr/>
        </p:nvPicPr>
        <p:blipFill>
          <a:blip r:embed="rId7"/>
          <a:srcRect/>
          <a:stretch>
            <a:fillRect/>
          </a:stretch>
        </p:blipFill>
        <p:spPr>
          <a:xfrm>
            <a:off x="1720507" y="7907871"/>
            <a:ext cx="1001092" cy="1000202"/>
          </a:xfrm>
          <a:prstGeom prst="rect">
            <a:avLst/>
          </a:prstGeom>
        </p:spPr>
      </p:pic>
      <p:pic>
        <p:nvPicPr>
          <p:cNvPr id="29" name="Picture 29"/>
          <p:cNvPicPr>
            <a:picLocks noChangeAspect="1"/>
          </p:cNvPicPr>
          <p:nvPr/>
        </p:nvPicPr>
        <p:blipFill>
          <a:blip r:embed="rId7"/>
          <a:srcRect/>
          <a:stretch>
            <a:fillRect/>
          </a:stretch>
        </p:blipFill>
        <p:spPr>
          <a:xfrm>
            <a:off x="9199067" y="3729615"/>
            <a:ext cx="1001092" cy="1000202"/>
          </a:xfrm>
          <a:prstGeom prst="rect">
            <a:avLst/>
          </a:prstGeom>
        </p:spPr>
      </p:pic>
      <p:pic>
        <p:nvPicPr>
          <p:cNvPr id="30" name="Picture 30"/>
          <p:cNvPicPr>
            <a:picLocks noChangeAspect="1"/>
          </p:cNvPicPr>
          <p:nvPr/>
        </p:nvPicPr>
        <p:blipFill>
          <a:blip r:embed="rId7"/>
          <a:srcRect/>
          <a:stretch>
            <a:fillRect/>
          </a:stretch>
        </p:blipFill>
        <p:spPr>
          <a:xfrm>
            <a:off x="9180017" y="4691024"/>
            <a:ext cx="1001092" cy="1000202"/>
          </a:xfrm>
          <a:prstGeom prst="rect">
            <a:avLst/>
          </a:prstGeom>
        </p:spPr>
      </p:pic>
      <p:pic>
        <p:nvPicPr>
          <p:cNvPr id="31" name="Picture 31"/>
          <p:cNvPicPr>
            <a:picLocks noChangeAspect="1"/>
          </p:cNvPicPr>
          <p:nvPr/>
        </p:nvPicPr>
        <p:blipFill>
          <a:blip r:embed="rId7"/>
          <a:srcRect/>
          <a:stretch>
            <a:fillRect/>
          </a:stretch>
        </p:blipFill>
        <p:spPr>
          <a:xfrm>
            <a:off x="9199067" y="5625678"/>
            <a:ext cx="1001092" cy="1000202"/>
          </a:xfrm>
          <a:prstGeom prst="rect">
            <a:avLst/>
          </a:prstGeom>
        </p:spPr>
      </p:pic>
      <p:pic>
        <p:nvPicPr>
          <p:cNvPr id="32" name="Picture 32"/>
          <p:cNvPicPr>
            <a:picLocks noChangeAspect="1"/>
          </p:cNvPicPr>
          <p:nvPr/>
        </p:nvPicPr>
        <p:blipFill>
          <a:blip r:embed="rId7"/>
          <a:srcRect/>
          <a:stretch>
            <a:fillRect/>
          </a:stretch>
        </p:blipFill>
        <p:spPr>
          <a:xfrm>
            <a:off x="9223331" y="6587780"/>
            <a:ext cx="1001092" cy="1000202"/>
          </a:xfrm>
          <a:prstGeom prst="rect">
            <a:avLst/>
          </a:prstGeom>
        </p:spPr>
      </p:pic>
      <p:pic>
        <p:nvPicPr>
          <p:cNvPr id="33" name="Picture 33"/>
          <p:cNvPicPr>
            <a:picLocks noChangeAspect="1"/>
          </p:cNvPicPr>
          <p:nvPr/>
        </p:nvPicPr>
        <p:blipFill>
          <a:blip r:embed="rId7"/>
          <a:srcRect/>
          <a:stretch>
            <a:fillRect/>
          </a:stretch>
        </p:blipFill>
        <p:spPr>
          <a:xfrm>
            <a:off x="9223331" y="7540150"/>
            <a:ext cx="1001092" cy="100020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3842514" y="6791437"/>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5796074" y="-158581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5" name="Picture 15"/>
          <p:cNvPicPr>
            <a:picLocks noChangeAspect="1"/>
          </p:cNvPicPr>
          <p:nvPr/>
        </p:nvPicPr>
        <p:blipFill>
          <a:blip r:embed="rId2"/>
          <a:srcRect l="29781" t="20211" r="27743" b="16248"/>
          <a:stretch>
            <a:fillRect/>
          </a:stretch>
        </p:blipFill>
        <p:spPr>
          <a:xfrm>
            <a:off x="-399792" y="0"/>
            <a:ext cx="4400449" cy="3701040"/>
          </a:xfrm>
          <a:prstGeom prst="rect">
            <a:avLst/>
          </a:prstGeom>
        </p:spPr>
      </p:pic>
      <p:pic>
        <p:nvPicPr>
          <p:cNvPr id="16" name="Picture 16"/>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3065623"/>
            <a:ext cx="8772672" cy="5649308"/>
          </a:xfrm>
          <a:prstGeom prst="rect">
            <a:avLst/>
          </a:prstGeom>
        </p:spPr>
      </p:pic>
      <p:pic>
        <p:nvPicPr>
          <p:cNvPr id="17" name="Picture 17"/>
          <p:cNvPicPr>
            <a:picLocks noChangeAspect="1"/>
          </p:cNvPicPr>
          <p:nvPr/>
        </p:nvPicPr>
        <p:blipFill>
          <a:blip r:embed="rId5">
            <a:alphaModFix amt="9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99" t="2100" r="10024"/>
          <a:stretch>
            <a:fillRect/>
          </a:stretch>
        </p:blipFill>
        <p:spPr>
          <a:xfrm>
            <a:off x="2221052" y="3379571"/>
            <a:ext cx="5168991" cy="6415605"/>
          </a:xfrm>
          <a:prstGeom prst="rect">
            <a:avLst/>
          </a:prstGeom>
        </p:spPr>
      </p:pic>
      <p:sp>
        <p:nvSpPr>
          <p:cNvPr id="18" name="TextBox 18"/>
          <p:cNvSpPr txBox="1"/>
          <p:nvPr/>
        </p:nvSpPr>
        <p:spPr>
          <a:xfrm>
            <a:off x="4912228" y="595096"/>
            <a:ext cx="13713002" cy="1828800"/>
          </a:xfrm>
          <a:prstGeom prst="rect">
            <a:avLst/>
          </a:prstGeom>
        </p:spPr>
        <p:txBody>
          <a:bodyPr lIns="0" tIns="0" rIns="0" bIns="0" rtlCol="0" anchor="t">
            <a:spAutoFit/>
          </a:bodyPr>
          <a:lstStyle/>
          <a:p>
            <a:pPr>
              <a:lnSpc>
                <a:spcPts val="7200"/>
              </a:lnSpc>
            </a:pPr>
            <a:r>
              <a:rPr lang="en-US" sz="6000" spc="-179">
                <a:solidFill>
                  <a:srgbClr val="285F74"/>
                </a:solidFill>
                <a:latin typeface="Montserrat Extra-Bold"/>
              </a:rPr>
              <a:t>Estructura departamental</a:t>
            </a:r>
          </a:p>
          <a:p>
            <a:pPr>
              <a:lnSpc>
                <a:spcPts val="7200"/>
              </a:lnSpc>
            </a:pPr>
            <a:endParaRPr lang="en-US" sz="6000" spc="-179">
              <a:solidFill>
                <a:srgbClr val="285F74"/>
              </a:solidFill>
              <a:latin typeface="Montserrat Extra-Bold"/>
            </a:endParaRPr>
          </a:p>
        </p:txBody>
      </p:sp>
      <p:sp>
        <p:nvSpPr>
          <p:cNvPr id="19" name="TextBox 19"/>
          <p:cNvSpPr txBox="1"/>
          <p:nvPr/>
        </p:nvSpPr>
        <p:spPr>
          <a:xfrm>
            <a:off x="1619176" y="1783845"/>
            <a:ext cx="13713002" cy="1374775"/>
          </a:xfrm>
          <a:prstGeom prst="rect">
            <a:avLst/>
          </a:prstGeom>
        </p:spPr>
        <p:txBody>
          <a:bodyPr lIns="0" tIns="0" rIns="0" bIns="0" rtlCol="0" anchor="t">
            <a:spAutoFit/>
          </a:bodyPr>
          <a:lstStyle/>
          <a:p>
            <a:pPr algn="ctr">
              <a:lnSpc>
                <a:spcPts val="5599"/>
              </a:lnSpc>
            </a:pPr>
            <a:r>
              <a:rPr lang="en-US" sz="3999">
                <a:solidFill>
                  <a:srgbClr val="22404D"/>
                </a:solidFill>
                <a:latin typeface="Montserrat Extra-Bold"/>
              </a:rPr>
              <a:t>Gerente de Recursos Humanos</a:t>
            </a:r>
          </a:p>
          <a:p>
            <a:pPr algn="ctr">
              <a:lnSpc>
                <a:spcPts val="5599"/>
              </a:lnSpc>
            </a:pPr>
            <a:endParaRPr lang="en-US" sz="3999">
              <a:solidFill>
                <a:srgbClr val="22404D"/>
              </a:solidFill>
              <a:latin typeface="Montserrat Extra-Bold"/>
            </a:endParaRPr>
          </a:p>
        </p:txBody>
      </p:sp>
      <p:sp>
        <p:nvSpPr>
          <p:cNvPr id="20" name="TextBox 20"/>
          <p:cNvSpPr txBox="1"/>
          <p:nvPr/>
        </p:nvSpPr>
        <p:spPr>
          <a:xfrm>
            <a:off x="2620268" y="3932841"/>
            <a:ext cx="6104803" cy="6402451"/>
          </a:xfrm>
          <a:prstGeom prst="rect">
            <a:avLst/>
          </a:prstGeom>
        </p:spPr>
        <p:txBody>
          <a:bodyPr lIns="0" tIns="0" rIns="0" bIns="0" rtlCol="0" anchor="t">
            <a:spAutoFit/>
          </a:bodyPr>
          <a:lstStyle/>
          <a:p>
            <a:pPr algn="just">
              <a:lnSpc>
                <a:spcPts val="6391"/>
              </a:lnSpc>
            </a:pPr>
            <a:r>
              <a:rPr lang="en-US" sz="3399">
                <a:solidFill>
                  <a:srgbClr val="22404D"/>
                </a:solidFill>
                <a:latin typeface="Montserrat Semi-Bold"/>
              </a:rPr>
              <a:t>Capacidad de escucha</a:t>
            </a:r>
          </a:p>
          <a:p>
            <a:pPr algn="just">
              <a:lnSpc>
                <a:spcPts val="6391"/>
              </a:lnSpc>
            </a:pPr>
            <a:r>
              <a:rPr lang="en-US" sz="3399">
                <a:solidFill>
                  <a:srgbClr val="22404D"/>
                </a:solidFill>
                <a:latin typeface="Montserrat Semi-Bold"/>
              </a:rPr>
              <a:t>Trato personal</a:t>
            </a:r>
          </a:p>
          <a:p>
            <a:pPr algn="just">
              <a:lnSpc>
                <a:spcPts val="6391"/>
              </a:lnSpc>
            </a:pPr>
            <a:r>
              <a:rPr lang="en-US" sz="3399">
                <a:solidFill>
                  <a:srgbClr val="22404D"/>
                </a:solidFill>
                <a:latin typeface="Montserrat Semi-Bold"/>
              </a:rPr>
              <a:t>Orientado a evaluar desempeños y resultados</a:t>
            </a:r>
          </a:p>
          <a:p>
            <a:pPr algn="just">
              <a:lnSpc>
                <a:spcPts val="6391"/>
              </a:lnSpc>
            </a:pPr>
            <a:r>
              <a:rPr lang="en-US" sz="3399">
                <a:solidFill>
                  <a:srgbClr val="22404D"/>
                </a:solidFill>
                <a:latin typeface="Montserrat Semi-Bold"/>
              </a:rPr>
              <a:t>Capacidad de negociación</a:t>
            </a:r>
          </a:p>
          <a:p>
            <a:pPr algn="just">
              <a:lnSpc>
                <a:spcPts val="6391"/>
              </a:lnSpc>
            </a:pPr>
            <a:endParaRPr lang="en-US" sz="3399">
              <a:solidFill>
                <a:srgbClr val="22404D"/>
              </a:solidFill>
              <a:latin typeface="Montserrat Semi-Bold"/>
            </a:endParaRPr>
          </a:p>
          <a:p>
            <a:pPr algn="just">
              <a:lnSpc>
                <a:spcPts val="6391"/>
              </a:lnSpc>
            </a:pPr>
            <a:endParaRPr lang="en-US" sz="3399">
              <a:solidFill>
                <a:srgbClr val="22404D"/>
              </a:solidFill>
              <a:latin typeface="Montserrat Semi-Bold"/>
            </a:endParaRPr>
          </a:p>
          <a:p>
            <a:pPr algn="just">
              <a:lnSpc>
                <a:spcPts val="6391"/>
              </a:lnSpc>
            </a:pPr>
            <a:endParaRPr lang="en-US" sz="3399">
              <a:solidFill>
                <a:srgbClr val="22404D"/>
              </a:solidFill>
              <a:latin typeface="Montserrat Semi-Bold"/>
            </a:endParaRPr>
          </a:p>
        </p:txBody>
      </p:sp>
      <p:sp>
        <p:nvSpPr>
          <p:cNvPr id="21" name="TextBox 21"/>
          <p:cNvSpPr txBox="1"/>
          <p:nvPr/>
        </p:nvSpPr>
        <p:spPr>
          <a:xfrm>
            <a:off x="-1599437" y="2790320"/>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Habilidades</a:t>
            </a:r>
          </a:p>
        </p:txBody>
      </p:sp>
      <p:sp>
        <p:nvSpPr>
          <p:cNvPr id="22" name="TextBox 22"/>
          <p:cNvSpPr txBox="1"/>
          <p:nvPr/>
        </p:nvSpPr>
        <p:spPr>
          <a:xfrm>
            <a:off x="7285208" y="3011271"/>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Funciones</a:t>
            </a:r>
          </a:p>
        </p:txBody>
      </p:sp>
      <p:sp>
        <p:nvSpPr>
          <p:cNvPr id="23" name="TextBox 23"/>
          <p:cNvSpPr txBox="1"/>
          <p:nvPr/>
        </p:nvSpPr>
        <p:spPr>
          <a:xfrm>
            <a:off x="10224423" y="3768108"/>
            <a:ext cx="7684953" cy="5534845"/>
          </a:xfrm>
          <a:prstGeom prst="rect">
            <a:avLst/>
          </a:prstGeom>
        </p:spPr>
        <p:txBody>
          <a:bodyPr lIns="0" tIns="0" rIns="0" bIns="0" rtlCol="0" anchor="t">
            <a:spAutoFit/>
          </a:bodyPr>
          <a:lstStyle/>
          <a:p>
            <a:pPr algn="just">
              <a:lnSpc>
                <a:spcPts val="6365"/>
              </a:lnSpc>
            </a:pPr>
            <a:r>
              <a:rPr lang="en-US" sz="3497">
                <a:solidFill>
                  <a:srgbClr val="22404D"/>
                </a:solidFill>
                <a:latin typeface="Montserrat Semi-Bold"/>
              </a:rPr>
              <a:t>Elaborar programa de capacitación para empleados</a:t>
            </a:r>
          </a:p>
          <a:p>
            <a:pPr algn="just">
              <a:lnSpc>
                <a:spcPts val="6365"/>
              </a:lnSpc>
            </a:pPr>
            <a:r>
              <a:rPr lang="en-US" sz="3497">
                <a:solidFill>
                  <a:srgbClr val="22404D"/>
                </a:solidFill>
                <a:latin typeface="Montserrat Semi-Bold"/>
              </a:rPr>
              <a:t>Mantener registros de los empleados</a:t>
            </a:r>
          </a:p>
          <a:p>
            <a:pPr algn="just">
              <a:lnSpc>
                <a:spcPts val="6365"/>
              </a:lnSpc>
            </a:pPr>
            <a:r>
              <a:rPr lang="en-US" sz="3497">
                <a:solidFill>
                  <a:srgbClr val="22404D"/>
                </a:solidFill>
                <a:latin typeface="Montserrat Semi-Bold"/>
              </a:rPr>
              <a:t>Preparar la nómina mensual</a:t>
            </a:r>
          </a:p>
          <a:p>
            <a:pPr algn="just">
              <a:lnSpc>
                <a:spcPts val="6365"/>
              </a:lnSpc>
            </a:pPr>
            <a:r>
              <a:rPr lang="en-US" sz="3497">
                <a:solidFill>
                  <a:srgbClr val="22404D"/>
                </a:solidFill>
                <a:latin typeface="Montserrat Semi-Bold"/>
              </a:rPr>
              <a:t>Reglamento interno</a:t>
            </a:r>
          </a:p>
          <a:p>
            <a:pPr algn="just">
              <a:lnSpc>
                <a:spcPts val="6365"/>
              </a:lnSpc>
            </a:pPr>
            <a:endParaRPr lang="en-US" sz="3497">
              <a:solidFill>
                <a:srgbClr val="22404D"/>
              </a:solidFill>
              <a:latin typeface="Montserrat Semi-Bold"/>
            </a:endParaRPr>
          </a:p>
        </p:txBody>
      </p:sp>
      <p:pic>
        <p:nvPicPr>
          <p:cNvPr id="24" name="Picture 24"/>
          <p:cNvPicPr>
            <a:picLocks noChangeAspect="1"/>
          </p:cNvPicPr>
          <p:nvPr/>
        </p:nvPicPr>
        <p:blipFill>
          <a:blip r:embed="rId7"/>
          <a:srcRect/>
          <a:stretch>
            <a:fillRect/>
          </a:stretch>
        </p:blipFill>
        <p:spPr>
          <a:xfrm>
            <a:off x="1682407" y="3920508"/>
            <a:ext cx="1001092" cy="1000202"/>
          </a:xfrm>
          <a:prstGeom prst="rect">
            <a:avLst/>
          </a:prstGeom>
        </p:spPr>
      </p:pic>
      <p:pic>
        <p:nvPicPr>
          <p:cNvPr id="25" name="Picture 25"/>
          <p:cNvPicPr>
            <a:picLocks noChangeAspect="1"/>
          </p:cNvPicPr>
          <p:nvPr/>
        </p:nvPicPr>
        <p:blipFill>
          <a:blip r:embed="rId7"/>
          <a:srcRect/>
          <a:stretch>
            <a:fillRect/>
          </a:stretch>
        </p:blipFill>
        <p:spPr>
          <a:xfrm>
            <a:off x="1682407" y="4736612"/>
            <a:ext cx="1001092" cy="1000202"/>
          </a:xfrm>
          <a:prstGeom prst="rect">
            <a:avLst/>
          </a:prstGeom>
        </p:spPr>
      </p:pic>
      <p:pic>
        <p:nvPicPr>
          <p:cNvPr id="26" name="Picture 26"/>
          <p:cNvPicPr>
            <a:picLocks noChangeAspect="1"/>
          </p:cNvPicPr>
          <p:nvPr/>
        </p:nvPicPr>
        <p:blipFill>
          <a:blip r:embed="rId7"/>
          <a:srcRect/>
          <a:stretch>
            <a:fillRect/>
          </a:stretch>
        </p:blipFill>
        <p:spPr>
          <a:xfrm>
            <a:off x="1682407" y="5587171"/>
            <a:ext cx="1001092" cy="1000202"/>
          </a:xfrm>
          <a:prstGeom prst="rect">
            <a:avLst/>
          </a:prstGeom>
        </p:spPr>
      </p:pic>
      <p:pic>
        <p:nvPicPr>
          <p:cNvPr id="27" name="Picture 27"/>
          <p:cNvPicPr>
            <a:picLocks noChangeAspect="1"/>
          </p:cNvPicPr>
          <p:nvPr/>
        </p:nvPicPr>
        <p:blipFill>
          <a:blip r:embed="rId7"/>
          <a:srcRect/>
          <a:stretch>
            <a:fillRect/>
          </a:stretch>
        </p:blipFill>
        <p:spPr>
          <a:xfrm>
            <a:off x="1691932" y="7159163"/>
            <a:ext cx="1001092" cy="1000202"/>
          </a:xfrm>
          <a:prstGeom prst="rect">
            <a:avLst/>
          </a:prstGeom>
        </p:spPr>
      </p:pic>
      <p:pic>
        <p:nvPicPr>
          <p:cNvPr id="28" name="Picture 28"/>
          <p:cNvPicPr>
            <a:picLocks noChangeAspect="1"/>
          </p:cNvPicPr>
          <p:nvPr/>
        </p:nvPicPr>
        <p:blipFill>
          <a:blip r:embed="rId7"/>
          <a:srcRect/>
          <a:stretch>
            <a:fillRect/>
          </a:stretch>
        </p:blipFill>
        <p:spPr>
          <a:xfrm>
            <a:off x="9242381" y="3745935"/>
            <a:ext cx="1001092" cy="1000202"/>
          </a:xfrm>
          <a:prstGeom prst="rect">
            <a:avLst/>
          </a:prstGeom>
        </p:spPr>
      </p:pic>
      <p:pic>
        <p:nvPicPr>
          <p:cNvPr id="29" name="Picture 29"/>
          <p:cNvPicPr>
            <a:picLocks noChangeAspect="1"/>
          </p:cNvPicPr>
          <p:nvPr/>
        </p:nvPicPr>
        <p:blipFill>
          <a:blip r:embed="rId7"/>
          <a:srcRect/>
          <a:stretch>
            <a:fillRect/>
          </a:stretch>
        </p:blipFill>
        <p:spPr>
          <a:xfrm>
            <a:off x="9223331" y="5355737"/>
            <a:ext cx="1001092" cy="1000202"/>
          </a:xfrm>
          <a:prstGeom prst="rect">
            <a:avLst/>
          </a:prstGeom>
        </p:spPr>
      </p:pic>
      <p:pic>
        <p:nvPicPr>
          <p:cNvPr id="30" name="Picture 30"/>
          <p:cNvPicPr>
            <a:picLocks noChangeAspect="1"/>
          </p:cNvPicPr>
          <p:nvPr/>
        </p:nvPicPr>
        <p:blipFill>
          <a:blip r:embed="rId7"/>
          <a:srcRect/>
          <a:stretch>
            <a:fillRect/>
          </a:stretch>
        </p:blipFill>
        <p:spPr>
          <a:xfrm>
            <a:off x="9223331" y="6984590"/>
            <a:ext cx="1001092" cy="1000202"/>
          </a:xfrm>
          <a:prstGeom prst="rect">
            <a:avLst/>
          </a:prstGeom>
        </p:spPr>
      </p:pic>
      <p:pic>
        <p:nvPicPr>
          <p:cNvPr id="31" name="Picture 31"/>
          <p:cNvPicPr>
            <a:picLocks noChangeAspect="1"/>
          </p:cNvPicPr>
          <p:nvPr/>
        </p:nvPicPr>
        <p:blipFill>
          <a:blip r:embed="rId7"/>
          <a:srcRect/>
          <a:stretch>
            <a:fillRect/>
          </a:stretch>
        </p:blipFill>
        <p:spPr>
          <a:xfrm>
            <a:off x="9223331" y="7772590"/>
            <a:ext cx="1001092" cy="100020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3842514" y="6791437"/>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5796074" y="-158581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5" name="Picture 15"/>
          <p:cNvPicPr>
            <a:picLocks noChangeAspect="1"/>
          </p:cNvPicPr>
          <p:nvPr/>
        </p:nvPicPr>
        <p:blipFill>
          <a:blip r:embed="rId2"/>
          <a:srcRect l="29781" t="20211" r="27743" b="16248"/>
          <a:stretch>
            <a:fillRect/>
          </a:stretch>
        </p:blipFill>
        <p:spPr>
          <a:xfrm>
            <a:off x="-399792" y="0"/>
            <a:ext cx="4400449" cy="3701040"/>
          </a:xfrm>
          <a:prstGeom prst="rect">
            <a:avLst/>
          </a:prstGeom>
        </p:spPr>
      </p:pic>
      <p:pic>
        <p:nvPicPr>
          <p:cNvPr id="16" name="Picture 16"/>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3065623"/>
            <a:ext cx="8772672" cy="5649308"/>
          </a:xfrm>
          <a:prstGeom prst="rect">
            <a:avLst/>
          </a:prstGeom>
        </p:spPr>
      </p:pic>
      <p:pic>
        <p:nvPicPr>
          <p:cNvPr id="17" name="Picture 17"/>
          <p:cNvPicPr>
            <a:picLocks noChangeAspect="1"/>
          </p:cNvPicPr>
          <p:nvPr/>
        </p:nvPicPr>
        <p:blipFill>
          <a:blip r:embed="rId5">
            <a:alphaModFix amt="9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99" t="2100" r="10024"/>
          <a:stretch>
            <a:fillRect/>
          </a:stretch>
        </p:blipFill>
        <p:spPr>
          <a:xfrm>
            <a:off x="3120814" y="3502498"/>
            <a:ext cx="5168991" cy="6415605"/>
          </a:xfrm>
          <a:prstGeom prst="rect">
            <a:avLst/>
          </a:prstGeom>
        </p:spPr>
      </p:pic>
      <p:sp>
        <p:nvSpPr>
          <p:cNvPr id="18" name="TextBox 18"/>
          <p:cNvSpPr txBox="1"/>
          <p:nvPr/>
        </p:nvSpPr>
        <p:spPr>
          <a:xfrm>
            <a:off x="4912228" y="595096"/>
            <a:ext cx="13713002" cy="1828800"/>
          </a:xfrm>
          <a:prstGeom prst="rect">
            <a:avLst/>
          </a:prstGeom>
        </p:spPr>
        <p:txBody>
          <a:bodyPr lIns="0" tIns="0" rIns="0" bIns="0" rtlCol="0" anchor="t">
            <a:spAutoFit/>
          </a:bodyPr>
          <a:lstStyle/>
          <a:p>
            <a:pPr>
              <a:lnSpc>
                <a:spcPts val="7200"/>
              </a:lnSpc>
            </a:pPr>
            <a:r>
              <a:rPr lang="en-US" sz="6000" spc="-179">
                <a:solidFill>
                  <a:srgbClr val="285F74"/>
                </a:solidFill>
                <a:latin typeface="Montserrat Extra-Bold"/>
              </a:rPr>
              <a:t>Estructura departamental</a:t>
            </a:r>
          </a:p>
          <a:p>
            <a:pPr>
              <a:lnSpc>
                <a:spcPts val="7200"/>
              </a:lnSpc>
            </a:pPr>
            <a:endParaRPr lang="en-US" sz="6000" spc="-179">
              <a:solidFill>
                <a:srgbClr val="285F74"/>
              </a:solidFill>
              <a:latin typeface="Montserrat Extra-Bold"/>
            </a:endParaRPr>
          </a:p>
        </p:txBody>
      </p:sp>
      <p:sp>
        <p:nvSpPr>
          <p:cNvPr id="19" name="TextBox 19"/>
          <p:cNvSpPr txBox="1"/>
          <p:nvPr/>
        </p:nvSpPr>
        <p:spPr>
          <a:xfrm>
            <a:off x="1619176" y="1783845"/>
            <a:ext cx="13713002" cy="1374775"/>
          </a:xfrm>
          <a:prstGeom prst="rect">
            <a:avLst/>
          </a:prstGeom>
        </p:spPr>
        <p:txBody>
          <a:bodyPr lIns="0" tIns="0" rIns="0" bIns="0" rtlCol="0" anchor="t">
            <a:spAutoFit/>
          </a:bodyPr>
          <a:lstStyle/>
          <a:p>
            <a:pPr algn="ctr">
              <a:lnSpc>
                <a:spcPts val="5599"/>
              </a:lnSpc>
            </a:pPr>
            <a:r>
              <a:rPr lang="en-US" sz="3999">
                <a:solidFill>
                  <a:srgbClr val="22404D"/>
                </a:solidFill>
                <a:latin typeface="Montserrat Extra-Bold"/>
              </a:rPr>
              <a:t>Gerente de Producción</a:t>
            </a:r>
          </a:p>
          <a:p>
            <a:pPr algn="ctr">
              <a:lnSpc>
                <a:spcPts val="5599"/>
              </a:lnSpc>
            </a:pPr>
            <a:endParaRPr lang="en-US" sz="3999">
              <a:solidFill>
                <a:srgbClr val="22404D"/>
              </a:solidFill>
              <a:latin typeface="Montserrat Extra-Bold"/>
            </a:endParaRPr>
          </a:p>
        </p:txBody>
      </p:sp>
      <p:sp>
        <p:nvSpPr>
          <p:cNvPr id="20" name="TextBox 20"/>
          <p:cNvSpPr txBox="1"/>
          <p:nvPr/>
        </p:nvSpPr>
        <p:spPr>
          <a:xfrm>
            <a:off x="3230878" y="3844308"/>
            <a:ext cx="6104803" cy="8185912"/>
          </a:xfrm>
          <a:prstGeom prst="rect">
            <a:avLst/>
          </a:prstGeom>
        </p:spPr>
        <p:txBody>
          <a:bodyPr lIns="0" tIns="0" rIns="0" bIns="0" rtlCol="0" anchor="t">
            <a:spAutoFit/>
          </a:bodyPr>
          <a:lstStyle/>
          <a:p>
            <a:pPr algn="just">
              <a:lnSpc>
                <a:spcPts val="5473"/>
              </a:lnSpc>
            </a:pPr>
            <a:r>
              <a:rPr lang="en-US" sz="3399">
                <a:solidFill>
                  <a:srgbClr val="22404D"/>
                </a:solidFill>
                <a:latin typeface="Montserrat Semi-Bold"/>
              </a:rPr>
              <a:t>Análisis</a:t>
            </a:r>
          </a:p>
          <a:p>
            <a:pPr algn="just">
              <a:lnSpc>
                <a:spcPts val="5473"/>
              </a:lnSpc>
            </a:pPr>
            <a:r>
              <a:rPr lang="en-US" sz="3399">
                <a:solidFill>
                  <a:srgbClr val="22404D"/>
                </a:solidFill>
                <a:latin typeface="Montserrat Semi-Bold"/>
              </a:rPr>
              <a:t>Organizado</a:t>
            </a:r>
          </a:p>
          <a:p>
            <a:pPr algn="just">
              <a:lnSpc>
                <a:spcPts val="5473"/>
              </a:lnSpc>
            </a:pPr>
            <a:r>
              <a:rPr lang="en-US" sz="3399">
                <a:solidFill>
                  <a:srgbClr val="22404D"/>
                </a:solidFill>
                <a:latin typeface="Montserrat Semi-Bold"/>
              </a:rPr>
              <a:t>Don de mando</a:t>
            </a:r>
          </a:p>
          <a:p>
            <a:pPr algn="just">
              <a:lnSpc>
                <a:spcPts val="5473"/>
              </a:lnSpc>
            </a:pPr>
            <a:r>
              <a:rPr lang="en-US" sz="3399">
                <a:solidFill>
                  <a:srgbClr val="22404D"/>
                </a:solidFill>
                <a:latin typeface="Montserrat Semi-Bold"/>
              </a:rPr>
              <a:t>Orientado a resultados</a:t>
            </a:r>
          </a:p>
          <a:p>
            <a:pPr algn="just">
              <a:lnSpc>
                <a:spcPts val="5473"/>
              </a:lnSpc>
            </a:pPr>
            <a:r>
              <a:rPr lang="en-US" sz="3399">
                <a:solidFill>
                  <a:srgbClr val="22404D"/>
                </a:solidFill>
                <a:latin typeface="Montserrat Semi-Bold"/>
              </a:rPr>
              <a:t>Facilidad para capacitar</a:t>
            </a:r>
          </a:p>
          <a:p>
            <a:pPr algn="just">
              <a:lnSpc>
                <a:spcPts val="5473"/>
              </a:lnSpc>
            </a:pPr>
            <a:r>
              <a:rPr lang="en-US" sz="3399">
                <a:solidFill>
                  <a:srgbClr val="22404D"/>
                </a:solidFill>
                <a:latin typeface="Montserrat Semi-Bold"/>
              </a:rPr>
              <a:t>Capacidad de motivación</a:t>
            </a:r>
          </a:p>
          <a:p>
            <a:pPr algn="just">
              <a:lnSpc>
                <a:spcPts val="5473"/>
              </a:lnSpc>
            </a:pPr>
            <a:r>
              <a:rPr lang="en-US" sz="3399">
                <a:solidFill>
                  <a:srgbClr val="22404D"/>
                </a:solidFill>
                <a:latin typeface="Montserrat Semi-Bold"/>
              </a:rPr>
              <a:t>Asumir retos</a:t>
            </a:r>
          </a:p>
          <a:p>
            <a:pPr algn="just">
              <a:lnSpc>
                <a:spcPts val="5473"/>
              </a:lnSpc>
            </a:pPr>
            <a:r>
              <a:rPr lang="en-US" sz="3399">
                <a:solidFill>
                  <a:srgbClr val="22404D"/>
                </a:solidFill>
                <a:latin typeface="Montserrat Semi-Bold"/>
              </a:rPr>
              <a:t>Trabajo en equipo</a:t>
            </a:r>
          </a:p>
          <a:p>
            <a:pPr algn="just">
              <a:lnSpc>
                <a:spcPts val="5473"/>
              </a:lnSpc>
            </a:pPr>
            <a:endParaRPr lang="en-US" sz="3399">
              <a:solidFill>
                <a:srgbClr val="22404D"/>
              </a:solidFill>
              <a:latin typeface="Montserrat Semi-Bold"/>
            </a:endParaRPr>
          </a:p>
          <a:p>
            <a:pPr algn="just">
              <a:lnSpc>
                <a:spcPts val="5473"/>
              </a:lnSpc>
            </a:pPr>
            <a:endParaRPr lang="en-US" sz="3399">
              <a:solidFill>
                <a:srgbClr val="22404D"/>
              </a:solidFill>
              <a:latin typeface="Montserrat Semi-Bold"/>
            </a:endParaRPr>
          </a:p>
          <a:p>
            <a:pPr algn="just">
              <a:lnSpc>
                <a:spcPts val="5473"/>
              </a:lnSpc>
            </a:pPr>
            <a:endParaRPr lang="en-US" sz="3399">
              <a:solidFill>
                <a:srgbClr val="22404D"/>
              </a:solidFill>
              <a:latin typeface="Montserrat Semi-Bold"/>
            </a:endParaRPr>
          </a:p>
          <a:p>
            <a:pPr algn="just">
              <a:lnSpc>
                <a:spcPts val="5473"/>
              </a:lnSpc>
            </a:pPr>
            <a:endParaRPr lang="en-US" sz="3399">
              <a:solidFill>
                <a:srgbClr val="22404D"/>
              </a:solidFill>
              <a:latin typeface="Montserrat Semi-Bold"/>
            </a:endParaRPr>
          </a:p>
        </p:txBody>
      </p:sp>
      <p:sp>
        <p:nvSpPr>
          <p:cNvPr id="21" name="TextBox 21"/>
          <p:cNvSpPr txBox="1"/>
          <p:nvPr/>
        </p:nvSpPr>
        <p:spPr>
          <a:xfrm>
            <a:off x="-1599437" y="2790320"/>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Habilidades</a:t>
            </a:r>
          </a:p>
        </p:txBody>
      </p:sp>
      <p:sp>
        <p:nvSpPr>
          <p:cNvPr id="22" name="TextBox 22"/>
          <p:cNvSpPr txBox="1"/>
          <p:nvPr/>
        </p:nvSpPr>
        <p:spPr>
          <a:xfrm>
            <a:off x="7285208" y="3011271"/>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Funciones</a:t>
            </a:r>
          </a:p>
        </p:txBody>
      </p:sp>
      <p:sp>
        <p:nvSpPr>
          <p:cNvPr id="23" name="TextBox 23"/>
          <p:cNvSpPr txBox="1"/>
          <p:nvPr/>
        </p:nvSpPr>
        <p:spPr>
          <a:xfrm>
            <a:off x="10224423" y="3825258"/>
            <a:ext cx="7684953" cy="7195951"/>
          </a:xfrm>
          <a:prstGeom prst="rect">
            <a:avLst/>
          </a:prstGeom>
        </p:spPr>
        <p:txBody>
          <a:bodyPr lIns="0" tIns="0" rIns="0" bIns="0" rtlCol="0" anchor="t">
            <a:spAutoFit/>
          </a:bodyPr>
          <a:lstStyle/>
          <a:p>
            <a:pPr algn="just">
              <a:lnSpc>
                <a:spcPts val="5736"/>
              </a:lnSpc>
            </a:pPr>
            <a:r>
              <a:rPr lang="en-US" sz="3497">
                <a:solidFill>
                  <a:srgbClr val="22404D"/>
                </a:solidFill>
                <a:latin typeface="Montserrat Semi-Bold"/>
              </a:rPr>
              <a:t>Dirigir y supervisar fuerza de producción</a:t>
            </a:r>
          </a:p>
          <a:p>
            <a:pPr algn="just">
              <a:lnSpc>
                <a:spcPts val="5736"/>
              </a:lnSpc>
            </a:pPr>
            <a:r>
              <a:rPr lang="en-US" sz="3497">
                <a:solidFill>
                  <a:srgbClr val="22404D"/>
                </a:solidFill>
                <a:latin typeface="Montserrat Semi-Bold"/>
              </a:rPr>
              <a:t>Mantener actualizado el registro de producción</a:t>
            </a:r>
          </a:p>
          <a:p>
            <a:pPr algn="just">
              <a:lnSpc>
                <a:spcPts val="5736"/>
              </a:lnSpc>
            </a:pPr>
            <a:r>
              <a:rPr lang="en-US" sz="3497">
                <a:solidFill>
                  <a:srgbClr val="22404D"/>
                </a:solidFill>
                <a:latin typeface="Montserrat Semi-Bold"/>
              </a:rPr>
              <a:t>Identificar los proveedores</a:t>
            </a:r>
          </a:p>
          <a:p>
            <a:pPr algn="just">
              <a:lnSpc>
                <a:spcPts val="5736"/>
              </a:lnSpc>
            </a:pPr>
            <a:r>
              <a:rPr lang="en-US" sz="3497">
                <a:solidFill>
                  <a:srgbClr val="22404D"/>
                </a:solidFill>
                <a:latin typeface="Montserrat Semi-Bold"/>
              </a:rPr>
              <a:t>Elaborar solicitudes de dinero para compras</a:t>
            </a:r>
          </a:p>
          <a:p>
            <a:pPr algn="just">
              <a:lnSpc>
                <a:spcPts val="5736"/>
              </a:lnSpc>
            </a:pPr>
            <a:r>
              <a:rPr lang="en-US" sz="3497">
                <a:solidFill>
                  <a:srgbClr val="22404D"/>
                </a:solidFill>
                <a:latin typeface="Montserrat Semi-Bold"/>
              </a:rPr>
              <a:t>Reportes periódicos</a:t>
            </a:r>
          </a:p>
          <a:p>
            <a:pPr algn="just">
              <a:lnSpc>
                <a:spcPts val="5736"/>
              </a:lnSpc>
            </a:pPr>
            <a:endParaRPr lang="en-US" sz="3497">
              <a:solidFill>
                <a:srgbClr val="22404D"/>
              </a:solidFill>
              <a:latin typeface="Montserrat Semi-Bold"/>
            </a:endParaRPr>
          </a:p>
          <a:p>
            <a:pPr algn="just">
              <a:lnSpc>
                <a:spcPts val="5736"/>
              </a:lnSpc>
            </a:pPr>
            <a:endParaRPr lang="en-US" sz="3497">
              <a:solidFill>
                <a:srgbClr val="22404D"/>
              </a:solidFill>
              <a:latin typeface="Montserrat Semi-Bold"/>
            </a:endParaRPr>
          </a:p>
        </p:txBody>
      </p:sp>
      <p:pic>
        <p:nvPicPr>
          <p:cNvPr id="24" name="Picture 24"/>
          <p:cNvPicPr>
            <a:picLocks noChangeAspect="1"/>
          </p:cNvPicPr>
          <p:nvPr/>
        </p:nvPicPr>
        <p:blipFill>
          <a:blip r:embed="rId7"/>
          <a:srcRect/>
          <a:stretch>
            <a:fillRect/>
          </a:stretch>
        </p:blipFill>
        <p:spPr>
          <a:xfrm>
            <a:off x="2119722" y="3701040"/>
            <a:ext cx="1001092" cy="1000202"/>
          </a:xfrm>
          <a:prstGeom prst="rect">
            <a:avLst/>
          </a:prstGeom>
        </p:spPr>
      </p:pic>
      <p:pic>
        <p:nvPicPr>
          <p:cNvPr id="25" name="Picture 25"/>
          <p:cNvPicPr>
            <a:picLocks noChangeAspect="1"/>
          </p:cNvPicPr>
          <p:nvPr/>
        </p:nvPicPr>
        <p:blipFill>
          <a:blip r:embed="rId7"/>
          <a:srcRect/>
          <a:stretch>
            <a:fillRect/>
          </a:stretch>
        </p:blipFill>
        <p:spPr>
          <a:xfrm>
            <a:off x="2119722" y="4474927"/>
            <a:ext cx="1001092" cy="1000202"/>
          </a:xfrm>
          <a:prstGeom prst="rect">
            <a:avLst/>
          </a:prstGeom>
        </p:spPr>
      </p:pic>
      <p:pic>
        <p:nvPicPr>
          <p:cNvPr id="26" name="Picture 26"/>
          <p:cNvPicPr>
            <a:picLocks noChangeAspect="1"/>
          </p:cNvPicPr>
          <p:nvPr/>
        </p:nvPicPr>
        <p:blipFill>
          <a:blip r:embed="rId7"/>
          <a:srcRect/>
          <a:stretch>
            <a:fillRect/>
          </a:stretch>
        </p:blipFill>
        <p:spPr>
          <a:xfrm>
            <a:off x="2119722" y="5143500"/>
            <a:ext cx="1001092" cy="1000202"/>
          </a:xfrm>
          <a:prstGeom prst="rect">
            <a:avLst/>
          </a:prstGeom>
        </p:spPr>
      </p:pic>
      <p:pic>
        <p:nvPicPr>
          <p:cNvPr id="27" name="Picture 27"/>
          <p:cNvPicPr>
            <a:picLocks noChangeAspect="1"/>
          </p:cNvPicPr>
          <p:nvPr/>
        </p:nvPicPr>
        <p:blipFill>
          <a:blip r:embed="rId7"/>
          <a:srcRect/>
          <a:stretch>
            <a:fillRect/>
          </a:stretch>
        </p:blipFill>
        <p:spPr>
          <a:xfrm>
            <a:off x="2119722" y="5791235"/>
            <a:ext cx="1001092" cy="1000202"/>
          </a:xfrm>
          <a:prstGeom prst="rect">
            <a:avLst/>
          </a:prstGeom>
        </p:spPr>
      </p:pic>
      <p:pic>
        <p:nvPicPr>
          <p:cNvPr id="28" name="Picture 28"/>
          <p:cNvPicPr>
            <a:picLocks noChangeAspect="1"/>
          </p:cNvPicPr>
          <p:nvPr/>
        </p:nvPicPr>
        <p:blipFill>
          <a:blip r:embed="rId7"/>
          <a:srcRect/>
          <a:stretch>
            <a:fillRect/>
          </a:stretch>
        </p:blipFill>
        <p:spPr>
          <a:xfrm>
            <a:off x="2119722" y="6499231"/>
            <a:ext cx="1001092" cy="1000202"/>
          </a:xfrm>
          <a:prstGeom prst="rect">
            <a:avLst/>
          </a:prstGeom>
        </p:spPr>
      </p:pic>
      <p:pic>
        <p:nvPicPr>
          <p:cNvPr id="29" name="Picture 29"/>
          <p:cNvPicPr>
            <a:picLocks noChangeAspect="1"/>
          </p:cNvPicPr>
          <p:nvPr/>
        </p:nvPicPr>
        <p:blipFill>
          <a:blip r:embed="rId7"/>
          <a:srcRect/>
          <a:stretch>
            <a:fillRect/>
          </a:stretch>
        </p:blipFill>
        <p:spPr>
          <a:xfrm>
            <a:off x="2119722" y="7229587"/>
            <a:ext cx="1001092" cy="1000202"/>
          </a:xfrm>
          <a:prstGeom prst="rect">
            <a:avLst/>
          </a:prstGeom>
        </p:spPr>
      </p:pic>
      <p:pic>
        <p:nvPicPr>
          <p:cNvPr id="30" name="Picture 30"/>
          <p:cNvPicPr>
            <a:picLocks noChangeAspect="1"/>
          </p:cNvPicPr>
          <p:nvPr/>
        </p:nvPicPr>
        <p:blipFill>
          <a:blip r:embed="rId7"/>
          <a:srcRect/>
          <a:stretch>
            <a:fillRect/>
          </a:stretch>
        </p:blipFill>
        <p:spPr>
          <a:xfrm>
            <a:off x="2119722" y="7937583"/>
            <a:ext cx="1001092" cy="1000202"/>
          </a:xfrm>
          <a:prstGeom prst="rect">
            <a:avLst/>
          </a:prstGeom>
        </p:spPr>
      </p:pic>
      <p:pic>
        <p:nvPicPr>
          <p:cNvPr id="31" name="Picture 31"/>
          <p:cNvPicPr>
            <a:picLocks noChangeAspect="1"/>
          </p:cNvPicPr>
          <p:nvPr/>
        </p:nvPicPr>
        <p:blipFill>
          <a:blip r:embed="rId7"/>
          <a:srcRect/>
          <a:stretch>
            <a:fillRect/>
          </a:stretch>
        </p:blipFill>
        <p:spPr>
          <a:xfrm>
            <a:off x="2119722" y="8544115"/>
            <a:ext cx="1001092" cy="1000202"/>
          </a:xfrm>
          <a:prstGeom prst="rect">
            <a:avLst/>
          </a:prstGeom>
        </p:spPr>
      </p:pic>
      <p:pic>
        <p:nvPicPr>
          <p:cNvPr id="32" name="Picture 32"/>
          <p:cNvPicPr>
            <a:picLocks noChangeAspect="1"/>
          </p:cNvPicPr>
          <p:nvPr/>
        </p:nvPicPr>
        <p:blipFill>
          <a:blip r:embed="rId7"/>
          <a:srcRect/>
          <a:stretch>
            <a:fillRect/>
          </a:stretch>
        </p:blipFill>
        <p:spPr>
          <a:xfrm>
            <a:off x="9223331" y="3719296"/>
            <a:ext cx="1001092" cy="1000202"/>
          </a:xfrm>
          <a:prstGeom prst="rect">
            <a:avLst/>
          </a:prstGeom>
        </p:spPr>
      </p:pic>
      <p:pic>
        <p:nvPicPr>
          <p:cNvPr id="33" name="Picture 33"/>
          <p:cNvPicPr>
            <a:picLocks noChangeAspect="1"/>
          </p:cNvPicPr>
          <p:nvPr/>
        </p:nvPicPr>
        <p:blipFill>
          <a:blip r:embed="rId7"/>
          <a:srcRect/>
          <a:stretch>
            <a:fillRect/>
          </a:stretch>
        </p:blipFill>
        <p:spPr>
          <a:xfrm>
            <a:off x="9223331" y="5281473"/>
            <a:ext cx="1001092" cy="1000202"/>
          </a:xfrm>
          <a:prstGeom prst="rect">
            <a:avLst/>
          </a:prstGeom>
        </p:spPr>
      </p:pic>
      <p:pic>
        <p:nvPicPr>
          <p:cNvPr id="34" name="Picture 34"/>
          <p:cNvPicPr>
            <a:picLocks noChangeAspect="1"/>
          </p:cNvPicPr>
          <p:nvPr/>
        </p:nvPicPr>
        <p:blipFill>
          <a:blip r:embed="rId7"/>
          <a:srcRect/>
          <a:stretch>
            <a:fillRect/>
          </a:stretch>
        </p:blipFill>
        <p:spPr>
          <a:xfrm>
            <a:off x="9223331" y="6710301"/>
            <a:ext cx="1001092" cy="1000202"/>
          </a:xfrm>
          <a:prstGeom prst="rect">
            <a:avLst/>
          </a:prstGeom>
        </p:spPr>
      </p:pic>
      <p:pic>
        <p:nvPicPr>
          <p:cNvPr id="35" name="Picture 35"/>
          <p:cNvPicPr>
            <a:picLocks noChangeAspect="1"/>
          </p:cNvPicPr>
          <p:nvPr/>
        </p:nvPicPr>
        <p:blipFill>
          <a:blip r:embed="rId7"/>
          <a:srcRect/>
          <a:stretch>
            <a:fillRect/>
          </a:stretch>
        </p:blipFill>
        <p:spPr>
          <a:xfrm>
            <a:off x="9223331" y="8804498"/>
            <a:ext cx="1001092" cy="100020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4411275" y="6940567"/>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5796074" y="-158581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5" name="Picture 15"/>
          <p:cNvPicPr>
            <a:picLocks noChangeAspect="1"/>
          </p:cNvPicPr>
          <p:nvPr/>
        </p:nvPicPr>
        <p:blipFill>
          <a:blip r:embed="rId2"/>
          <a:srcRect l="29781" t="20211" r="27743" b="16248"/>
          <a:stretch>
            <a:fillRect/>
          </a:stretch>
        </p:blipFill>
        <p:spPr>
          <a:xfrm>
            <a:off x="-399792" y="0"/>
            <a:ext cx="4400449" cy="3701040"/>
          </a:xfrm>
          <a:prstGeom prst="rect">
            <a:avLst/>
          </a:prstGeom>
        </p:spPr>
      </p:pic>
      <p:pic>
        <p:nvPicPr>
          <p:cNvPr id="16" name="Picture 16"/>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36703" y="3719296"/>
            <a:ext cx="8772672" cy="5649308"/>
          </a:xfrm>
          <a:prstGeom prst="rect">
            <a:avLst/>
          </a:prstGeom>
        </p:spPr>
      </p:pic>
      <p:pic>
        <p:nvPicPr>
          <p:cNvPr id="17" name="Picture 17"/>
          <p:cNvPicPr>
            <a:picLocks noChangeAspect="1"/>
          </p:cNvPicPr>
          <p:nvPr/>
        </p:nvPicPr>
        <p:blipFill>
          <a:blip r:embed="rId5">
            <a:alphaModFix amt="9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99" t="2100" r="10024"/>
          <a:stretch>
            <a:fillRect/>
          </a:stretch>
        </p:blipFill>
        <p:spPr>
          <a:xfrm>
            <a:off x="2327732" y="2423896"/>
            <a:ext cx="5168991" cy="6415605"/>
          </a:xfrm>
          <a:prstGeom prst="rect">
            <a:avLst/>
          </a:prstGeom>
        </p:spPr>
      </p:pic>
      <p:sp>
        <p:nvSpPr>
          <p:cNvPr id="18" name="TextBox 18"/>
          <p:cNvSpPr txBox="1"/>
          <p:nvPr/>
        </p:nvSpPr>
        <p:spPr>
          <a:xfrm>
            <a:off x="4912228" y="595096"/>
            <a:ext cx="13713002" cy="1828800"/>
          </a:xfrm>
          <a:prstGeom prst="rect">
            <a:avLst/>
          </a:prstGeom>
        </p:spPr>
        <p:txBody>
          <a:bodyPr lIns="0" tIns="0" rIns="0" bIns="0" rtlCol="0" anchor="t">
            <a:spAutoFit/>
          </a:bodyPr>
          <a:lstStyle/>
          <a:p>
            <a:pPr>
              <a:lnSpc>
                <a:spcPts val="7200"/>
              </a:lnSpc>
            </a:pPr>
            <a:r>
              <a:rPr lang="en-US" sz="6000" spc="-179">
                <a:solidFill>
                  <a:srgbClr val="285F74"/>
                </a:solidFill>
                <a:latin typeface="Montserrat Extra-Bold"/>
              </a:rPr>
              <a:t>Estructura departamental</a:t>
            </a:r>
          </a:p>
          <a:p>
            <a:pPr>
              <a:lnSpc>
                <a:spcPts val="7200"/>
              </a:lnSpc>
            </a:pPr>
            <a:endParaRPr lang="en-US" sz="6000" spc="-179">
              <a:solidFill>
                <a:srgbClr val="285F74"/>
              </a:solidFill>
              <a:latin typeface="Montserrat Extra-Bold"/>
            </a:endParaRPr>
          </a:p>
        </p:txBody>
      </p:sp>
      <p:sp>
        <p:nvSpPr>
          <p:cNvPr id="19" name="TextBox 19"/>
          <p:cNvSpPr txBox="1"/>
          <p:nvPr/>
        </p:nvSpPr>
        <p:spPr>
          <a:xfrm>
            <a:off x="1619176" y="1783845"/>
            <a:ext cx="13713002" cy="1374775"/>
          </a:xfrm>
          <a:prstGeom prst="rect">
            <a:avLst/>
          </a:prstGeom>
        </p:spPr>
        <p:txBody>
          <a:bodyPr lIns="0" tIns="0" rIns="0" bIns="0" rtlCol="0" anchor="t">
            <a:spAutoFit/>
          </a:bodyPr>
          <a:lstStyle/>
          <a:p>
            <a:pPr algn="ctr">
              <a:lnSpc>
                <a:spcPts val="5599"/>
              </a:lnSpc>
            </a:pPr>
            <a:r>
              <a:rPr lang="en-US" sz="3999">
                <a:solidFill>
                  <a:srgbClr val="22404D"/>
                </a:solidFill>
                <a:latin typeface="Montserrat Extra-Bold"/>
              </a:rPr>
              <a:t>Gerente de Sostenibilidad</a:t>
            </a:r>
          </a:p>
          <a:p>
            <a:pPr algn="ctr">
              <a:lnSpc>
                <a:spcPts val="5599"/>
              </a:lnSpc>
            </a:pPr>
            <a:endParaRPr lang="en-US" sz="3999">
              <a:solidFill>
                <a:srgbClr val="22404D"/>
              </a:solidFill>
              <a:latin typeface="Montserrat Extra-Bold"/>
            </a:endParaRPr>
          </a:p>
        </p:txBody>
      </p:sp>
      <p:sp>
        <p:nvSpPr>
          <p:cNvPr id="20" name="TextBox 20"/>
          <p:cNvSpPr txBox="1"/>
          <p:nvPr/>
        </p:nvSpPr>
        <p:spPr>
          <a:xfrm>
            <a:off x="2620268" y="3932841"/>
            <a:ext cx="6577408" cy="7134987"/>
          </a:xfrm>
          <a:prstGeom prst="rect">
            <a:avLst/>
          </a:prstGeom>
        </p:spPr>
        <p:txBody>
          <a:bodyPr lIns="0" tIns="0" rIns="0" bIns="0" rtlCol="0" anchor="t">
            <a:spAutoFit/>
          </a:bodyPr>
          <a:lstStyle/>
          <a:p>
            <a:pPr algn="just">
              <a:lnSpc>
                <a:spcPts val="6323"/>
              </a:lnSpc>
            </a:pPr>
            <a:r>
              <a:rPr lang="en-US" sz="3399">
                <a:solidFill>
                  <a:srgbClr val="22404D"/>
                </a:solidFill>
                <a:latin typeface="Montserrat Semi-Bold"/>
              </a:rPr>
              <a:t>Analítico </a:t>
            </a:r>
          </a:p>
          <a:p>
            <a:pPr algn="just">
              <a:lnSpc>
                <a:spcPts val="6323"/>
              </a:lnSpc>
            </a:pPr>
            <a:r>
              <a:rPr lang="en-US" sz="3399">
                <a:solidFill>
                  <a:srgbClr val="22404D"/>
                </a:solidFill>
                <a:latin typeface="Montserrat Semi-Bold"/>
              </a:rPr>
              <a:t>Trabajo en equipo (incluso con otros departamentos en la revisión de los procesos)</a:t>
            </a:r>
          </a:p>
          <a:p>
            <a:pPr algn="just">
              <a:lnSpc>
                <a:spcPts val="6323"/>
              </a:lnSpc>
            </a:pPr>
            <a:r>
              <a:rPr lang="en-US" sz="3399">
                <a:solidFill>
                  <a:srgbClr val="22404D"/>
                </a:solidFill>
                <a:latin typeface="Montserrat Semi-Bold"/>
              </a:rPr>
              <a:t>Facilidad para comunicarse.</a:t>
            </a:r>
          </a:p>
          <a:p>
            <a:pPr algn="just">
              <a:lnSpc>
                <a:spcPts val="6323"/>
              </a:lnSpc>
            </a:pPr>
            <a:r>
              <a:rPr lang="en-US" sz="3399">
                <a:solidFill>
                  <a:srgbClr val="22404D"/>
                </a:solidFill>
                <a:latin typeface="Montserrat Semi-Bold"/>
              </a:rPr>
              <a:t>Proactivo.</a:t>
            </a:r>
          </a:p>
          <a:p>
            <a:pPr algn="just">
              <a:lnSpc>
                <a:spcPts val="6323"/>
              </a:lnSpc>
            </a:pPr>
            <a:r>
              <a:rPr lang="en-US" sz="3399">
                <a:solidFill>
                  <a:srgbClr val="22404D"/>
                </a:solidFill>
                <a:latin typeface="Montserrat Semi-Bold"/>
              </a:rPr>
              <a:t>Compromiso</a:t>
            </a:r>
          </a:p>
          <a:p>
            <a:pPr algn="just">
              <a:lnSpc>
                <a:spcPts val="6323"/>
              </a:lnSpc>
            </a:pPr>
            <a:endParaRPr lang="en-US" sz="3399">
              <a:solidFill>
                <a:srgbClr val="22404D"/>
              </a:solidFill>
              <a:latin typeface="Montserrat Semi-Bold"/>
            </a:endParaRPr>
          </a:p>
          <a:p>
            <a:pPr algn="just">
              <a:lnSpc>
                <a:spcPts val="6323"/>
              </a:lnSpc>
            </a:pPr>
            <a:endParaRPr lang="en-US" sz="3399">
              <a:solidFill>
                <a:srgbClr val="22404D"/>
              </a:solidFill>
              <a:latin typeface="Montserrat Semi-Bold"/>
            </a:endParaRPr>
          </a:p>
        </p:txBody>
      </p:sp>
      <p:sp>
        <p:nvSpPr>
          <p:cNvPr id="21" name="TextBox 21"/>
          <p:cNvSpPr txBox="1"/>
          <p:nvPr/>
        </p:nvSpPr>
        <p:spPr>
          <a:xfrm>
            <a:off x="-1599437" y="2790320"/>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Habilidades</a:t>
            </a:r>
          </a:p>
        </p:txBody>
      </p:sp>
      <p:sp>
        <p:nvSpPr>
          <p:cNvPr id="22" name="TextBox 22"/>
          <p:cNvSpPr txBox="1"/>
          <p:nvPr/>
        </p:nvSpPr>
        <p:spPr>
          <a:xfrm>
            <a:off x="7285208" y="3011271"/>
            <a:ext cx="13713002" cy="669925"/>
          </a:xfrm>
          <a:prstGeom prst="rect">
            <a:avLst/>
          </a:prstGeom>
        </p:spPr>
        <p:txBody>
          <a:bodyPr lIns="0" tIns="0" rIns="0" bIns="0" rtlCol="0" anchor="t">
            <a:spAutoFit/>
          </a:bodyPr>
          <a:lstStyle/>
          <a:p>
            <a:pPr algn="ctr">
              <a:lnSpc>
                <a:spcPts val="5599"/>
              </a:lnSpc>
            </a:pPr>
            <a:r>
              <a:rPr lang="en-US" sz="3999">
                <a:solidFill>
                  <a:srgbClr val="22404D"/>
                </a:solidFill>
                <a:latin typeface="Montserrat Semi-Bold"/>
              </a:rPr>
              <a:t>Funciones</a:t>
            </a:r>
          </a:p>
        </p:txBody>
      </p:sp>
      <p:sp>
        <p:nvSpPr>
          <p:cNvPr id="23" name="TextBox 23"/>
          <p:cNvSpPr txBox="1"/>
          <p:nvPr/>
        </p:nvSpPr>
        <p:spPr>
          <a:xfrm>
            <a:off x="10224423" y="4012043"/>
            <a:ext cx="7684953" cy="6721624"/>
          </a:xfrm>
          <a:prstGeom prst="rect">
            <a:avLst/>
          </a:prstGeom>
        </p:spPr>
        <p:txBody>
          <a:bodyPr lIns="0" tIns="0" rIns="0" bIns="0" rtlCol="0" anchor="t">
            <a:spAutoFit/>
          </a:bodyPr>
          <a:lstStyle/>
          <a:p>
            <a:pPr algn="just">
              <a:lnSpc>
                <a:spcPts val="5946"/>
              </a:lnSpc>
            </a:pPr>
            <a:r>
              <a:rPr lang="en-US" sz="3497">
                <a:solidFill>
                  <a:srgbClr val="22404D"/>
                </a:solidFill>
                <a:latin typeface="Montserrat Semi-Bold"/>
              </a:rPr>
              <a:t>Vigilar procesos de la compañía, y revisar si cumplen con las leyes vigentes en el país a favor del ambiente.</a:t>
            </a:r>
          </a:p>
          <a:p>
            <a:pPr algn="just">
              <a:lnSpc>
                <a:spcPts val="5946"/>
              </a:lnSpc>
            </a:pPr>
            <a:r>
              <a:rPr lang="en-US" sz="3497">
                <a:solidFill>
                  <a:srgbClr val="22404D"/>
                </a:solidFill>
                <a:latin typeface="Montserrat Semi-Bold"/>
              </a:rPr>
              <a:t>Identificar ineficiencias y proponer puntos de mejora en el tema RSE.</a:t>
            </a:r>
          </a:p>
          <a:p>
            <a:pPr algn="just">
              <a:lnSpc>
                <a:spcPts val="5946"/>
              </a:lnSpc>
            </a:pPr>
            <a:endParaRPr lang="en-US" sz="3497">
              <a:solidFill>
                <a:srgbClr val="22404D"/>
              </a:solidFill>
              <a:latin typeface="Montserrat Semi-Bold"/>
            </a:endParaRPr>
          </a:p>
          <a:p>
            <a:pPr algn="just">
              <a:lnSpc>
                <a:spcPts val="5946"/>
              </a:lnSpc>
            </a:pPr>
            <a:endParaRPr lang="en-US" sz="3497">
              <a:solidFill>
                <a:srgbClr val="22404D"/>
              </a:solidFill>
              <a:latin typeface="Montserrat Semi-Bold"/>
            </a:endParaRPr>
          </a:p>
        </p:txBody>
      </p:sp>
      <p:pic>
        <p:nvPicPr>
          <p:cNvPr id="24" name="Picture 24"/>
          <p:cNvPicPr>
            <a:picLocks noChangeAspect="1"/>
          </p:cNvPicPr>
          <p:nvPr/>
        </p:nvPicPr>
        <p:blipFill>
          <a:blip r:embed="rId7"/>
          <a:srcRect/>
          <a:stretch>
            <a:fillRect/>
          </a:stretch>
        </p:blipFill>
        <p:spPr>
          <a:xfrm>
            <a:off x="1619176" y="3932473"/>
            <a:ext cx="1001092" cy="1000202"/>
          </a:xfrm>
          <a:prstGeom prst="rect">
            <a:avLst/>
          </a:prstGeom>
        </p:spPr>
      </p:pic>
      <p:pic>
        <p:nvPicPr>
          <p:cNvPr id="25" name="Picture 25"/>
          <p:cNvPicPr>
            <a:picLocks noChangeAspect="1"/>
          </p:cNvPicPr>
          <p:nvPr/>
        </p:nvPicPr>
        <p:blipFill>
          <a:blip r:embed="rId7"/>
          <a:srcRect/>
          <a:stretch>
            <a:fillRect/>
          </a:stretch>
        </p:blipFill>
        <p:spPr>
          <a:xfrm>
            <a:off x="1619176" y="4719599"/>
            <a:ext cx="1001092" cy="1000202"/>
          </a:xfrm>
          <a:prstGeom prst="rect">
            <a:avLst/>
          </a:prstGeom>
        </p:spPr>
      </p:pic>
      <p:pic>
        <p:nvPicPr>
          <p:cNvPr id="26" name="Picture 26"/>
          <p:cNvPicPr>
            <a:picLocks noChangeAspect="1"/>
          </p:cNvPicPr>
          <p:nvPr/>
        </p:nvPicPr>
        <p:blipFill>
          <a:blip r:embed="rId7"/>
          <a:srcRect/>
          <a:stretch>
            <a:fillRect/>
          </a:stretch>
        </p:blipFill>
        <p:spPr>
          <a:xfrm>
            <a:off x="1619176" y="7100246"/>
            <a:ext cx="1001092" cy="1000202"/>
          </a:xfrm>
          <a:prstGeom prst="rect">
            <a:avLst/>
          </a:prstGeom>
        </p:spPr>
      </p:pic>
      <p:pic>
        <p:nvPicPr>
          <p:cNvPr id="27" name="Picture 27"/>
          <p:cNvPicPr>
            <a:picLocks noChangeAspect="1"/>
          </p:cNvPicPr>
          <p:nvPr/>
        </p:nvPicPr>
        <p:blipFill>
          <a:blip r:embed="rId7"/>
          <a:srcRect/>
          <a:stretch>
            <a:fillRect/>
          </a:stretch>
        </p:blipFill>
        <p:spPr>
          <a:xfrm>
            <a:off x="1619176" y="7905973"/>
            <a:ext cx="1001092" cy="1000202"/>
          </a:xfrm>
          <a:prstGeom prst="rect">
            <a:avLst/>
          </a:prstGeom>
        </p:spPr>
      </p:pic>
      <p:pic>
        <p:nvPicPr>
          <p:cNvPr id="28" name="Picture 28"/>
          <p:cNvPicPr>
            <a:picLocks noChangeAspect="1"/>
          </p:cNvPicPr>
          <p:nvPr/>
        </p:nvPicPr>
        <p:blipFill>
          <a:blip r:embed="rId7"/>
          <a:srcRect/>
          <a:stretch>
            <a:fillRect/>
          </a:stretch>
        </p:blipFill>
        <p:spPr>
          <a:xfrm>
            <a:off x="1619176" y="8729624"/>
            <a:ext cx="1001092" cy="1000202"/>
          </a:xfrm>
          <a:prstGeom prst="rect">
            <a:avLst/>
          </a:prstGeom>
        </p:spPr>
      </p:pic>
      <p:pic>
        <p:nvPicPr>
          <p:cNvPr id="29" name="Picture 29"/>
          <p:cNvPicPr>
            <a:picLocks noChangeAspect="1"/>
          </p:cNvPicPr>
          <p:nvPr/>
        </p:nvPicPr>
        <p:blipFill>
          <a:blip r:embed="rId7"/>
          <a:srcRect/>
          <a:stretch>
            <a:fillRect/>
          </a:stretch>
        </p:blipFill>
        <p:spPr>
          <a:xfrm>
            <a:off x="9210504" y="3961048"/>
            <a:ext cx="1001092" cy="1000202"/>
          </a:xfrm>
          <a:prstGeom prst="rect">
            <a:avLst/>
          </a:prstGeom>
        </p:spPr>
      </p:pic>
      <p:pic>
        <p:nvPicPr>
          <p:cNvPr id="30" name="Picture 30"/>
          <p:cNvPicPr>
            <a:picLocks noChangeAspect="1"/>
          </p:cNvPicPr>
          <p:nvPr/>
        </p:nvPicPr>
        <p:blipFill>
          <a:blip r:embed="rId7"/>
          <a:srcRect/>
          <a:stretch>
            <a:fillRect/>
          </a:stretch>
        </p:blipFill>
        <p:spPr>
          <a:xfrm>
            <a:off x="9197676" y="6958479"/>
            <a:ext cx="1001092" cy="100020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3000815" y="7432745"/>
            <a:ext cx="5430154" cy="6572542"/>
            <a:chOff x="0" y="0"/>
            <a:chExt cx="7240205" cy="8763389"/>
          </a:xfrm>
        </p:grpSpPr>
        <p:grpSp>
          <p:nvGrpSpPr>
            <p:cNvPr id="3" name="Group 3"/>
            <p:cNvGrpSpPr/>
            <p:nvPr/>
          </p:nvGrpSpPr>
          <p:grpSpPr>
            <a:xfrm rot="-2700000">
              <a:off x="-199746" y="3843537"/>
              <a:ext cx="7639696" cy="2599500"/>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195089" y="1742593"/>
              <a:ext cx="6005545" cy="2599500"/>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9424"/>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814358" y="92014"/>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9424"/>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5" name="Picture 15"/>
          <p:cNvPicPr>
            <a:picLocks noChangeAspect="1"/>
          </p:cNvPicPr>
          <p:nvPr/>
        </p:nvPicPr>
        <p:blipFill>
          <a:blip r:embed="rId2"/>
          <a:srcRect l="29781" t="20211" r="27743" b="16248"/>
          <a:stretch>
            <a:fillRect/>
          </a:stretch>
        </p:blipFill>
        <p:spPr>
          <a:xfrm>
            <a:off x="14406148" y="-80328"/>
            <a:ext cx="4400449" cy="3701040"/>
          </a:xfrm>
          <a:prstGeom prst="rect">
            <a:avLst/>
          </a:prstGeom>
        </p:spPr>
      </p:pic>
      <p:pic>
        <p:nvPicPr>
          <p:cNvPr id="16" name="Picture 16"/>
          <p:cNvPicPr>
            <a:picLocks noChangeAspect="1"/>
          </p:cNvPicPr>
          <p:nvPr/>
        </p:nvPicPr>
        <p:blipFill>
          <a:blip r:embed="rId3"/>
          <a:srcRect/>
          <a:stretch>
            <a:fillRect/>
          </a:stretch>
        </p:blipFill>
        <p:spPr>
          <a:xfrm>
            <a:off x="-258229" y="5143500"/>
            <a:ext cx="2056911" cy="2055085"/>
          </a:xfrm>
          <a:prstGeom prst="rect">
            <a:avLst/>
          </a:prstGeom>
        </p:spPr>
      </p:pic>
      <p:sp>
        <p:nvSpPr>
          <p:cNvPr id="17" name="TextBox 17"/>
          <p:cNvSpPr txBox="1"/>
          <p:nvPr/>
        </p:nvSpPr>
        <p:spPr>
          <a:xfrm>
            <a:off x="4912228" y="595096"/>
            <a:ext cx="13713002" cy="1828800"/>
          </a:xfrm>
          <a:prstGeom prst="rect">
            <a:avLst/>
          </a:prstGeom>
        </p:spPr>
        <p:txBody>
          <a:bodyPr lIns="0" tIns="0" rIns="0" bIns="0" rtlCol="0" anchor="t">
            <a:spAutoFit/>
          </a:bodyPr>
          <a:lstStyle/>
          <a:p>
            <a:pPr>
              <a:lnSpc>
                <a:spcPts val="7200"/>
              </a:lnSpc>
            </a:pPr>
            <a:r>
              <a:rPr lang="en-US" sz="6000" spc="-179">
                <a:solidFill>
                  <a:srgbClr val="285F74"/>
                </a:solidFill>
                <a:latin typeface="Montserrat Extra-Bold"/>
              </a:rPr>
              <a:t>Estructura departamental</a:t>
            </a:r>
          </a:p>
          <a:p>
            <a:pPr>
              <a:lnSpc>
                <a:spcPts val="7200"/>
              </a:lnSpc>
            </a:pPr>
            <a:endParaRPr lang="en-US" sz="6000" spc="-179">
              <a:solidFill>
                <a:srgbClr val="285F74"/>
              </a:solidFill>
              <a:latin typeface="Montserrat Extra-Bold"/>
            </a:endParaRPr>
          </a:p>
        </p:txBody>
      </p:sp>
      <p:sp>
        <p:nvSpPr>
          <p:cNvPr id="18" name="TextBox 18"/>
          <p:cNvSpPr txBox="1"/>
          <p:nvPr/>
        </p:nvSpPr>
        <p:spPr>
          <a:xfrm>
            <a:off x="1619176" y="1783845"/>
            <a:ext cx="13713002" cy="1374775"/>
          </a:xfrm>
          <a:prstGeom prst="rect">
            <a:avLst/>
          </a:prstGeom>
        </p:spPr>
        <p:txBody>
          <a:bodyPr lIns="0" tIns="0" rIns="0" bIns="0" rtlCol="0" anchor="t">
            <a:spAutoFit/>
          </a:bodyPr>
          <a:lstStyle/>
          <a:p>
            <a:pPr algn="ctr">
              <a:lnSpc>
                <a:spcPts val="5599"/>
              </a:lnSpc>
            </a:pPr>
            <a:r>
              <a:rPr lang="en-US" sz="3999">
                <a:solidFill>
                  <a:srgbClr val="22404D"/>
                </a:solidFill>
                <a:latin typeface="Montserrat Extra-Bold"/>
              </a:rPr>
              <a:t>Gerente de Sostenibilidad</a:t>
            </a:r>
          </a:p>
          <a:p>
            <a:pPr algn="ctr">
              <a:lnSpc>
                <a:spcPts val="5599"/>
              </a:lnSpc>
            </a:pPr>
            <a:endParaRPr lang="en-US" sz="3999">
              <a:solidFill>
                <a:srgbClr val="22404D"/>
              </a:solidFill>
              <a:latin typeface="Montserrat Extra-Bold"/>
            </a:endParaRPr>
          </a:p>
        </p:txBody>
      </p:sp>
      <p:sp>
        <p:nvSpPr>
          <p:cNvPr id="19" name="TextBox 19"/>
          <p:cNvSpPr txBox="1"/>
          <p:nvPr/>
        </p:nvSpPr>
        <p:spPr>
          <a:xfrm>
            <a:off x="-1557307" y="3091945"/>
            <a:ext cx="13713002" cy="629920"/>
          </a:xfrm>
          <a:prstGeom prst="rect">
            <a:avLst/>
          </a:prstGeom>
        </p:spPr>
        <p:txBody>
          <a:bodyPr lIns="0" tIns="0" rIns="0" bIns="0" rtlCol="0" anchor="t">
            <a:spAutoFit/>
          </a:bodyPr>
          <a:lstStyle/>
          <a:p>
            <a:pPr algn="ctr">
              <a:lnSpc>
                <a:spcPts val="5180"/>
              </a:lnSpc>
            </a:pPr>
            <a:r>
              <a:rPr lang="en-US" sz="3700">
                <a:solidFill>
                  <a:srgbClr val="22404D"/>
                </a:solidFill>
                <a:latin typeface="Montserrat Semi-Bold"/>
              </a:rPr>
              <a:t>Información general del puesto</a:t>
            </a:r>
          </a:p>
        </p:txBody>
      </p:sp>
      <p:sp>
        <p:nvSpPr>
          <p:cNvPr id="20" name="TextBox 20"/>
          <p:cNvSpPr txBox="1"/>
          <p:nvPr/>
        </p:nvSpPr>
        <p:spPr>
          <a:xfrm>
            <a:off x="1619176" y="4342801"/>
            <a:ext cx="14859764" cy="4780915"/>
          </a:xfrm>
          <a:prstGeom prst="rect">
            <a:avLst/>
          </a:prstGeom>
        </p:spPr>
        <p:txBody>
          <a:bodyPr lIns="0" tIns="0" rIns="0" bIns="0" rtlCol="0" anchor="t">
            <a:spAutoFit/>
          </a:bodyPr>
          <a:lstStyle/>
          <a:p>
            <a:pPr algn="just">
              <a:lnSpc>
                <a:spcPts val="4759"/>
              </a:lnSpc>
            </a:pPr>
            <a:r>
              <a:rPr lang="en-US" sz="3399">
                <a:solidFill>
                  <a:srgbClr val="22404D"/>
                </a:solidFill>
                <a:latin typeface="Montserrat 2"/>
              </a:rPr>
              <a:t>Planifica y analiza si los planes, metas y decisiones que toma una empresa, afectarán positiva o negativamente el entorno (como los recursos naturales, la comunidad en la que se encuentran formando parte, la sociedad en general, entre otros).</a:t>
            </a:r>
          </a:p>
          <a:p>
            <a:pPr algn="just">
              <a:lnSpc>
                <a:spcPts val="4759"/>
              </a:lnSpc>
            </a:pPr>
            <a:r>
              <a:rPr lang="en-US" sz="3399">
                <a:solidFill>
                  <a:srgbClr val="22404D"/>
                </a:solidFill>
                <a:latin typeface="Montserrat 2"/>
              </a:rPr>
              <a:t>Es la voz que impide que las empresas sólo se enfoquen en las ganancias monetarias, y presenta ideas para que la empresa realice los esfuerzos necesarios en el tema de responsabilidad social.</a:t>
            </a:r>
          </a:p>
          <a:p>
            <a:pPr algn="ctr">
              <a:lnSpc>
                <a:spcPts val="4759"/>
              </a:lnSpc>
            </a:pPr>
            <a:endParaRPr lang="en-US" sz="3399">
              <a:solidFill>
                <a:srgbClr val="22404D"/>
              </a:solidFill>
              <a:latin typeface="Montserrat 2"/>
            </a:endParaRPr>
          </a:p>
        </p:txBody>
      </p:sp>
      <p:sp>
        <p:nvSpPr>
          <p:cNvPr id="21" name="TextBox 21"/>
          <p:cNvSpPr txBox="1"/>
          <p:nvPr/>
        </p:nvSpPr>
        <p:spPr>
          <a:xfrm>
            <a:off x="268188" y="9801802"/>
            <a:ext cx="8913912" cy="238125"/>
          </a:xfrm>
          <a:prstGeom prst="rect">
            <a:avLst/>
          </a:prstGeom>
        </p:spPr>
        <p:txBody>
          <a:bodyPr lIns="0" tIns="0" rIns="0" bIns="0" rtlCol="0" anchor="t">
            <a:spAutoFit/>
          </a:bodyPr>
          <a:lstStyle/>
          <a:p>
            <a:pPr algn="just">
              <a:lnSpc>
                <a:spcPts val="1800"/>
              </a:lnSpc>
              <a:spcBef>
                <a:spcPct val="0"/>
              </a:spcBef>
            </a:pPr>
            <a:r>
              <a:rPr lang="en-US" sz="1500" spc="-44">
                <a:solidFill>
                  <a:srgbClr val="22404D"/>
                </a:solidFill>
                <a:latin typeface="Montserrat Extra-Bold"/>
              </a:rPr>
              <a:t>Fuente: https://www.expoknews.com/que-hace-un-director-de-sustentabilidad-corporativa/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4585" b="4688"/>
          <a:stretch>
            <a:fillRect/>
          </a:stretch>
        </p:blipFill>
        <p:spPr>
          <a:xfrm>
            <a:off x="0" y="0"/>
            <a:ext cx="18288000" cy="10287000"/>
          </a:xfrm>
          <a:prstGeom prst="rect">
            <a:avLst/>
          </a:prstGeom>
        </p:spPr>
      </p:pic>
      <p:grpSp>
        <p:nvGrpSpPr>
          <p:cNvPr id="3" name="Group 3"/>
          <p:cNvGrpSpPr/>
          <p:nvPr/>
        </p:nvGrpSpPr>
        <p:grpSpPr>
          <a:xfrm>
            <a:off x="-1557323" y="7088299"/>
            <a:ext cx="5306297" cy="5306297"/>
            <a:chOff x="0" y="0"/>
            <a:chExt cx="7075063" cy="7075063"/>
          </a:xfrm>
        </p:grpSpPr>
        <p:grpSp>
          <p:nvGrpSpPr>
            <p:cNvPr id="4" name="Group 4"/>
            <p:cNvGrpSpPr/>
            <p:nvPr/>
          </p:nvGrpSpPr>
          <p:grpSpPr>
            <a:xfrm rot="-2700000">
              <a:off x="-330039" y="2402277"/>
              <a:ext cx="7735141" cy="2270509"/>
              <a:chOff x="0" y="0"/>
              <a:chExt cx="1384518" cy="406400"/>
            </a:xfrm>
          </p:grpSpPr>
          <p:sp>
            <p:nvSpPr>
              <p:cNvPr id="5" name="Freeform 5"/>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00A0AF"/>
              </a:solidFill>
            </p:spPr>
          </p:sp>
        </p:grpSp>
        <p:grpSp>
          <p:nvGrpSpPr>
            <p:cNvPr id="6" name="Group 6"/>
            <p:cNvGrpSpPr/>
            <p:nvPr/>
          </p:nvGrpSpPr>
          <p:grpSpPr>
            <a:xfrm rot="-2700000">
              <a:off x="463584" y="1791399"/>
              <a:ext cx="4708827" cy="2270509"/>
              <a:chOff x="0" y="0"/>
              <a:chExt cx="842836" cy="406400"/>
            </a:xfrm>
          </p:grpSpPr>
          <p:sp>
            <p:nvSpPr>
              <p:cNvPr id="7" name="Freeform 7"/>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285F74"/>
              </a:solidFill>
            </p:spPr>
          </p:sp>
        </p:grpSp>
      </p:grpSp>
      <p:pic>
        <p:nvPicPr>
          <p:cNvPr id="8" name="Picture 8"/>
          <p:cNvPicPr>
            <a:picLocks noChangeAspect="1"/>
          </p:cNvPicPr>
          <p:nvPr/>
        </p:nvPicPr>
        <p:blipFill>
          <a:blip r:embed="rId4"/>
          <a:srcRect/>
          <a:stretch>
            <a:fillRect/>
          </a:stretch>
        </p:blipFill>
        <p:spPr>
          <a:xfrm>
            <a:off x="10665750" y="5143500"/>
            <a:ext cx="10998098" cy="618350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79229" y="5883736"/>
            <a:ext cx="3672459" cy="4114800"/>
          </a:xfrm>
          <a:prstGeom prst="rect">
            <a:avLst/>
          </a:prstGeom>
        </p:spPr>
      </p:pic>
      <p:sp>
        <p:nvSpPr>
          <p:cNvPr id="10" name="TextBox 10"/>
          <p:cNvSpPr txBox="1"/>
          <p:nvPr/>
        </p:nvSpPr>
        <p:spPr>
          <a:xfrm>
            <a:off x="2182343" y="1028700"/>
            <a:ext cx="13923314" cy="3077271"/>
          </a:xfrm>
          <a:prstGeom prst="rect">
            <a:avLst/>
          </a:prstGeom>
        </p:spPr>
        <p:txBody>
          <a:bodyPr lIns="0" tIns="0" rIns="0" bIns="0" rtlCol="0" anchor="t">
            <a:spAutoFit/>
          </a:bodyPr>
          <a:lstStyle/>
          <a:p>
            <a:pPr algn="ctr">
              <a:lnSpc>
                <a:spcPts val="8076"/>
              </a:lnSpc>
            </a:pPr>
            <a:r>
              <a:rPr lang="en-US" sz="6730" spc="-201">
                <a:solidFill>
                  <a:srgbClr val="22404D"/>
                </a:solidFill>
                <a:latin typeface="Montserrat Extra-Bold"/>
              </a:rPr>
              <a:t>Misión</a:t>
            </a:r>
          </a:p>
          <a:p>
            <a:pPr algn="ctr">
              <a:lnSpc>
                <a:spcPts val="8076"/>
              </a:lnSpc>
            </a:pPr>
            <a:endParaRPr lang="en-US" sz="6730" spc="-201">
              <a:solidFill>
                <a:srgbClr val="22404D"/>
              </a:solidFill>
              <a:latin typeface="Montserrat Extra-Bold"/>
            </a:endParaRPr>
          </a:p>
          <a:p>
            <a:pPr algn="ctr">
              <a:lnSpc>
                <a:spcPts val="8076"/>
              </a:lnSpc>
            </a:pPr>
            <a:endParaRPr lang="en-US" sz="6730" spc="-201">
              <a:solidFill>
                <a:srgbClr val="22404D"/>
              </a:solidFill>
              <a:latin typeface="Montserrat Extra-Bold"/>
            </a:endParaRPr>
          </a:p>
        </p:txBody>
      </p:sp>
      <p:sp>
        <p:nvSpPr>
          <p:cNvPr id="11" name="TextBox 11"/>
          <p:cNvSpPr txBox="1"/>
          <p:nvPr/>
        </p:nvSpPr>
        <p:spPr>
          <a:xfrm>
            <a:off x="4172687" y="3314700"/>
            <a:ext cx="10485543" cy="1828800"/>
          </a:xfrm>
          <a:prstGeom prst="rect">
            <a:avLst/>
          </a:prstGeom>
        </p:spPr>
        <p:txBody>
          <a:bodyPr lIns="0" tIns="0" rIns="0" bIns="0" rtlCol="0" anchor="t">
            <a:spAutoFit/>
          </a:bodyPr>
          <a:lstStyle/>
          <a:p>
            <a:pPr algn="ctr">
              <a:lnSpc>
                <a:spcPts val="4800"/>
              </a:lnSpc>
              <a:spcBef>
                <a:spcPct val="0"/>
              </a:spcBef>
            </a:pPr>
            <a:r>
              <a:rPr lang="en-US" sz="4000" spc="-120">
                <a:solidFill>
                  <a:srgbClr val="22404D"/>
                </a:solidFill>
                <a:latin typeface="Montserrat 3"/>
              </a:rPr>
              <a:t>Frase de la razón de existencia de la organización, propósito básico y valores. Interna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2772" y="-357655"/>
            <a:ext cx="15566218" cy="1086015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440" t="6883" b="10749"/>
          <a:stretch>
            <a:fillRect/>
          </a:stretch>
        </p:blipFill>
        <p:spPr>
          <a:xfrm>
            <a:off x="0" y="0"/>
            <a:ext cx="18288000" cy="10287000"/>
          </a:xfrm>
          <a:prstGeom prst="rect">
            <a:avLst/>
          </a:prstGeom>
        </p:spPr>
      </p:pic>
      <p:grpSp>
        <p:nvGrpSpPr>
          <p:cNvPr id="3" name="Group 3"/>
          <p:cNvGrpSpPr/>
          <p:nvPr/>
        </p:nvGrpSpPr>
        <p:grpSpPr>
          <a:xfrm>
            <a:off x="-1557323" y="7088299"/>
            <a:ext cx="5306297" cy="5306297"/>
            <a:chOff x="0" y="0"/>
            <a:chExt cx="7075063" cy="7075063"/>
          </a:xfrm>
        </p:grpSpPr>
        <p:grpSp>
          <p:nvGrpSpPr>
            <p:cNvPr id="4" name="Group 4"/>
            <p:cNvGrpSpPr/>
            <p:nvPr/>
          </p:nvGrpSpPr>
          <p:grpSpPr>
            <a:xfrm rot="-2700000">
              <a:off x="-330039" y="2402277"/>
              <a:ext cx="7735141" cy="2270509"/>
              <a:chOff x="0" y="0"/>
              <a:chExt cx="1384518" cy="406400"/>
            </a:xfrm>
          </p:grpSpPr>
          <p:sp>
            <p:nvSpPr>
              <p:cNvPr id="5" name="Freeform 5"/>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E3E24F"/>
              </a:solidFill>
            </p:spPr>
          </p:sp>
        </p:grpSp>
        <p:grpSp>
          <p:nvGrpSpPr>
            <p:cNvPr id="6" name="Group 6"/>
            <p:cNvGrpSpPr/>
            <p:nvPr/>
          </p:nvGrpSpPr>
          <p:grpSpPr>
            <a:xfrm rot="-2700000">
              <a:off x="463584" y="1791399"/>
              <a:ext cx="4708827" cy="2270509"/>
              <a:chOff x="0" y="0"/>
              <a:chExt cx="842836" cy="406400"/>
            </a:xfrm>
          </p:grpSpPr>
          <p:sp>
            <p:nvSpPr>
              <p:cNvPr id="7" name="Freeform 7"/>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285F74"/>
              </a:solidFill>
            </p:spPr>
          </p:sp>
        </p:grpSp>
      </p:grpSp>
      <p:pic>
        <p:nvPicPr>
          <p:cNvPr id="8" name="Picture 8"/>
          <p:cNvPicPr>
            <a:picLocks noChangeAspect="1"/>
          </p:cNvPicPr>
          <p:nvPr/>
        </p:nvPicPr>
        <p:blipFill>
          <a:blip r:embed="rId4"/>
          <a:srcRect/>
          <a:stretch>
            <a:fillRect/>
          </a:stretch>
        </p:blipFill>
        <p:spPr>
          <a:xfrm>
            <a:off x="10665750" y="5143500"/>
            <a:ext cx="10998098" cy="618350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19220" y="6740470"/>
            <a:ext cx="3546530" cy="3546530"/>
          </a:xfrm>
          <a:prstGeom prst="rect">
            <a:avLst/>
          </a:prstGeom>
        </p:spPr>
      </p:pic>
      <p:sp>
        <p:nvSpPr>
          <p:cNvPr id="10" name="TextBox 10"/>
          <p:cNvSpPr txBox="1"/>
          <p:nvPr/>
        </p:nvSpPr>
        <p:spPr>
          <a:xfrm>
            <a:off x="1930828" y="1028700"/>
            <a:ext cx="13923314" cy="3077271"/>
          </a:xfrm>
          <a:prstGeom prst="rect">
            <a:avLst/>
          </a:prstGeom>
        </p:spPr>
        <p:txBody>
          <a:bodyPr lIns="0" tIns="0" rIns="0" bIns="0" rtlCol="0" anchor="t">
            <a:spAutoFit/>
          </a:bodyPr>
          <a:lstStyle/>
          <a:p>
            <a:pPr algn="ctr">
              <a:lnSpc>
                <a:spcPts val="8076"/>
              </a:lnSpc>
            </a:pPr>
            <a:r>
              <a:rPr lang="en-US" sz="6730" spc="-201">
                <a:solidFill>
                  <a:srgbClr val="22404D"/>
                </a:solidFill>
                <a:latin typeface="Montserrat Extra-Bold"/>
              </a:rPr>
              <a:t>Visión</a:t>
            </a:r>
          </a:p>
          <a:p>
            <a:pPr algn="ctr">
              <a:lnSpc>
                <a:spcPts val="8076"/>
              </a:lnSpc>
            </a:pPr>
            <a:endParaRPr lang="en-US" sz="6730" spc="-201">
              <a:solidFill>
                <a:srgbClr val="22404D"/>
              </a:solidFill>
              <a:latin typeface="Montserrat Extra-Bold"/>
            </a:endParaRPr>
          </a:p>
          <a:p>
            <a:pPr algn="ctr">
              <a:lnSpc>
                <a:spcPts val="8076"/>
              </a:lnSpc>
            </a:pPr>
            <a:endParaRPr lang="en-US" sz="6730" spc="-201">
              <a:solidFill>
                <a:srgbClr val="22404D"/>
              </a:solidFill>
              <a:latin typeface="Montserrat Extra-Bold"/>
            </a:endParaRPr>
          </a:p>
        </p:txBody>
      </p:sp>
      <p:sp>
        <p:nvSpPr>
          <p:cNvPr id="11" name="TextBox 11"/>
          <p:cNvSpPr txBox="1"/>
          <p:nvPr/>
        </p:nvSpPr>
        <p:spPr>
          <a:xfrm>
            <a:off x="4172687" y="3314700"/>
            <a:ext cx="10485543" cy="1828800"/>
          </a:xfrm>
          <a:prstGeom prst="rect">
            <a:avLst/>
          </a:prstGeom>
        </p:spPr>
        <p:txBody>
          <a:bodyPr lIns="0" tIns="0" rIns="0" bIns="0" rtlCol="0" anchor="t">
            <a:spAutoFit/>
          </a:bodyPr>
          <a:lstStyle/>
          <a:p>
            <a:pPr algn="ctr">
              <a:lnSpc>
                <a:spcPts val="4800"/>
              </a:lnSpc>
              <a:spcBef>
                <a:spcPct val="0"/>
              </a:spcBef>
            </a:pPr>
            <a:r>
              <a:rPr lang="en-US" sz="4000" spc="-120">
                <a:solidFill>
                  <a:srgbClr val="22404D"/>
                </a:solidFill>
                <a:latin typeface="Montserrat 3"/>
              </a:rPr>
              <a:t>Frase que describe las medidas de mediano y largo plazo. Cómo quiere ser percibida en el futuro. Externa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2772" y="-357655"/>
            <a:ext cx="15566218" cy="108601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893371" y="1183991"/>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Ventajas</a:t>
            </a:r>
          </a:p>
        </p:txBody>
      </p:sp>
      <p:sp>
        <p:nvSpPr>
          <p:cNvPr id="16" name="TextBox 16"/>
          <p:cNvSpPr txBox="1"/>
          <p:nvPr/>
        </p:nvSpPr>
        <p:spPr>
          <a:xfrm>
            <a:off x="3300398" y="3045547"/>
            <a:ext cx="11962356" cy="6773816"/>
          </a:xfrm>
          <a:prstGeom prst="rect">
            <a:avLst/>
          </a:prstGeom>
        </p:spPr>
        <p:txBody>
          <a:bodyPr lIns="0" tIns="0" rIns="0" bIns="0" rtlCol="0" anchor="t">
            <a:spAutoFit/>
          </a:bodyPr>
          <a:lstStyle/>
          <a:p>
            <a:pPr algn="just">
              <a:lnSpc>
                <a:spcPts val="6713"/>
              </a:lnSpc>
            </a:pPr>
            <a:r>
              <a:rPr lang="en-US" sz="4475">
                <a:solidFill>
                  <a:srgbClr val="285F74"/>
                </a:solidFill>
                <a:latin typeface="Montserrat Semi-Bold Bold"/>
              </a:rPr>
              <a:t>Fácil y barato de construir y disolver</a:t>
            </a:r>
          </a:p>
          <a:p>
            <a:pPr algn="just">
              <a:lnSpc>
                <a:spcPts val="6713"/>
              </a:lnSpc>
            </a:pPr>
            <a:endParaRPr lang="en-US" sz="4475">
              <a:solidFill>
                <a:srgbClr val="285F74"/>
              </a:solidFill>
              <a:latin typeface="Montserrat Semi-Bold Bold"/>
            </a:endParaRPr>
          </a:p>
          <a:p>
            <a:pPr algn="just">
              <a:lnSpc>
                <a:spcPts val="6713"/>
              </a:lnSpc>
            </a:pPr>
            <a:r>
              <a:rPr lang="en-US" sz="4475">
                <a:solidFill>
                  <a:srgbClr val="285F74"/>
                </a:solidFill>
                <a:latin typeface="Montserrat Semi-Bold Bold"/>
              </a:rPr>
              <a:t>Todas las utilidades para un dueño</a:t>
            </a:r>
          </a:p>
          <a:p>
            <a:pPr algn="just">
              <a:lnSpc>
                <a:spcPts val="6713"/>
              </a:lnSpc>
            </a:pPr>
            <a:endParaRPr lang="en-US" sz="4475">
              <a:solidFill>
                <a:srgbClr val="285F74"/>
              </a:solidFill>
              <a:latin typeface="Montserrat Semi-Bold Bold"/>
            </a:endParaRPr>
          </a:p>
          <a:p>
            <a:pPr algn="just">
              <a:lnSpc>
                <a:spcPts val="6713"/>
              </a:lnSpc>
            </a:pPr>
            <a:r>
              <a:rPr lang="en-US" sz="4475">
                <a:solidFill>
                  <a:srgbClr val="285F74"/>
                </a:solidFill>
                <a:latin typeface="Montserrat Semi-Bold Bold"/>
              </a:rPr>
              <a:t>Control directo, libertad</a:t>
            </a:r>
          </a:p>
          <a:p>
            <a:pPr algn="just">
              <a:lnSpc>
                <a:spcPts val="6713"/>
              </a:lnSpc>
            </a:pPr>
            <a:endParaRPr lang="en-US" sz="4475">
              <a:solidFill>
                <a:srgbClr val="285F74"/>
              </a:solidFill>
              <a:latin typeface="Montserrat Semi-Bold Bold"/>
            </a:endParaRPr>
          </a:p>
          <a:p>
            <a:pPr algn="just">
              <a:lnSpc>
                <a:spcPts val="6713"/>
              </a:lnSpc>
            </a:pPr>
            <a:r>
              <a:rPr lang="en-US" sz="4475">
                <a:solidFill>
                  <a:srgbClr val="285F74"/>
                </a:solidFill>
                <a:latin typeface="Montserrat Semi-Bold Bold"/>
              </a:rPr>
              <a:t>No pagan impuestos especiales</a:t>
            </a:r>
          </a:p>
          <a:p>
            <a:pPr algn="just">
              <a:lnSpc>
                <a:spcPts val="6713"/>
              </a:lnSpc>
            </a:pPr>
            <a:endParaRPr lang="en-US" sz="4475">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02700"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640" y="4807516"/>
            <a:ext cx="991172" cy="991172"/>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640" y="3169372"/>
            <a:ext cx="991172" cy="991172"/>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640" y="6494368"/>
            <a:ext cx="991172" cy="991172"/>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640" y="8179771"/>
            <a:ext cx="991172" cy="99117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4999"/>
          </a:blip>
          <a:srcRect l="11192" t="649" r="5754"/>
          <a:stretch>
            <a:fillRect/>
          </a:stretch>
        </p:blipFill>
        <p:spPr>
          <a:xfrm>
            <a:off x="159027" y="-267877"/>
            <a:ext cx="18382523" cy="10747406"/>
          </a:xfrm>
          <a:prstGeom prst="rect">
            <a:avLst/>
          </a:prstGeom>
        </p:spPr>
      </p:pic>
      <p:grpSp>
        <p:nvGrpSpPr>
          <p:cNvPr id="3" name="Group 3"/>
          <p:cNvGrpSpPr/>
          <p:nvPr/>
        </p:nvGrpSpPr>
        <p:grpSpPr>
          <a:xfrm>
            <a:off x="-1557323" y="7088299"/>
            <a:ext cx="5306297" cy="5306297"/>
            <a:chOff x="0" y="0"/>
            <a:chExt cx="7075063" cy="7075063"/>
          </a:xfrm>
        </p:grpSpPr>
        <p:grpSp>
          <p:nvGrpSpPr>
            <p:cNvPr id="4" name="Group 4"/>
            <p:cNvGrpSpPr/>
            <p:nvPr/>
          </p:nvGrpSpPr>
          <p:grpSpPr>
            <a:xfrm rot="-2700000">
              <a:off x="-330039" y="2402277"/>
              <a:ext cx="7735141" cy="2270509"/>
              <a:chOff x="0" y="0"/>
              <a:chExt cx="1384518" cy="406400"/>
            </a:xfrm>
          </p:grpSpPr>
          <p:sp>
            <p:nvSpPr>
              <p:cNvPr id="5" name="Freeform 5"/>
              <p:cNvSpPr/>
              <p:nvPr/>
            </p:nvSpPr>
            <p:spPr>
              <a:xfrm>
                <a:off x="17780" y="22860"/>
                <a:ext cx="1359119" cy="360680"/>
              </a:xfrm>
              <a:custGeom>
                <a:avLst/>
                <a:gdLst/>
                <a:ahLst/>
                <a:cxnLst/>
                <a:rect l="l" t="t" r="r" b="b"/>
                <a:pathLst>
                  <a:path w="1359119" h="360680">
                    <a:moveTo>
                      <a:pt x="1359119" y="180340"/>
                    </a:moveTo>
                    <a:cubicBezTo>
                      <a:pt x="1359119" y="81280"/>
                      <a:pt x="1279109" y="0"/>
                      <a:pt x="1178779"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8" y="279400"/>
                      <a:pt x="1359118" y="180340"/>
                    </a:cubicBezTo>
                    <a:close/>
                  </a:path>
                </a:pathLst>
              </a:custGeom>
              <a:solidFill>
                <a:srgbClr val="E3E24F"/>
              </a:solidFill>
            </p:spPr>
          </p:sp>
        </p:grpSp>
        <p:grpSp>
          <p:nvGrpSpPr>
            <p:cNvPr id="6" name="Group 6"/>
            <p:cNvGrpSpPr/>
            <p:nvPr/>
          </p:nvGrpSpPr>
          <p:grpSpPr>
            <a:xfrm rot="-2700000">
              <a:off x="463584" y="1791399"/>
              <a:ext cx="4708827" cy="2270509"/>
              <a:chOff x="0" y="0"/>
              <a:chExt cx="842836" cy="406400"/>
            </a:xfrm>
          </p:grpSpPr>
          <p:sp>
            <p:nvSpPr>
              <p:cNvPr id="7" name="Freeform 7"/>
              <p:cNvSpPr/>
              <p:nvPr/>
            </p:nvSpPr>
            <p:spPr>
              <a:xfrm>
                <a:off x="17780" y="22860"/>
                <a:ext cx="817436" cy="360680"/>
              </a:xfrm>
              <a:custGeom>
                <a:avLst/>
                <a:gdLst/>
                <a:ahLst/>
                <a:cxnLst/>
                <a:rect l="l" t="t" r="r" b="b"/>
                <a:pathLst>
                  <a:path w="817436" h="360680">
                    <a:moveTo>
                      <a:pt x="817436" y="180340"/>
                    </a:moveTo>
                    <a:cubicBezTo>
                      <a:pt x="817436" y="81280"/>
                      <a:pt x="737426"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285F74"/>
              </a:solidFill>
            </p:spPr>
          </p:sp>
        </p:grpSp>
      </p:grpSp>
      <p:pic>
        <p:nvPicPr>
          <p:cNvPr id="8" name="Picture 8"/>
          <p:cNvPicPr>
            <a:picLocks noChangeAspect="1"/>
          </p:cNvPicPr>
          <p:nvPr/>
        </p:nvPicPr>
        <p:blipFill>
          <a:blip r:embed="rId3"/>
          <a:srcRect/>
          <a:stretch>
            <a:fillRect/>
          </a:stretch>
        </p:blipFill>
        <p:spPr>
          <a:xfrm>
            <a:off x="10665750" y="5143500"/>
            <a:ext cx="10998098" cy="618350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50901" y="6177852"/>
            <a:ext cx="4198776" cy="4114800"/>
          </a:xfrm>
          <a:prstGeom prst="rect">
            <a:avLst/>
          </a:prstGeom>
        </p:spPr>
      </p:pic>
      <p:sp>
        <p:nvSpPr>
          <p:cNvPr id="10" name="TextBox 10"/>
          <p:cNvSpPr txBox="1"/>
          <p:nvPr/>
        </p:nvSpPr>
        <p:spPr>
          <a:xfrm>
            <a:off x="2182343" y="1512436"/>
            <a:ext cx="13923314" cy="2051514"/>
          </a:xfrm>
          <a:prstGeom prst="rect">
            <a:avLst/>
          </a:prstGeom>
        </p:spPr>
        <p:txBody>
          <a:bodyPr lIns="0" tIns="0" rIns="0" bIns="0" rtlCol="0" anchor="t">
            <a:spAutoFit/>
          </a:bodyPr>
          <a:lstStyle/>
          <a:p>
            <a:pPr algn="ctr">
              <a:lnSpc>
                <a:spcPts val="8076"/>
              </a:lnSpc>
            </a:pPr>
            <a:r>
              <a:rPr lang="en-US" sz="6730" spc="-201">
                <a:solidFill>
                  <a:srgbClr val="22404D"/>
                </a:solidFill>
                <a:latin typeface="Montserrat Extra-Bold"/>
              </a:rPr>
              <a:t>Valores</a:t>
            </a:r>
          </a:p>
          <a:p>
            <a:pPr algn="ctr">
              <a:lnSpc>
                <a:spcPts val="8076"/>
              </a:lnSpc>
            </a:pPr>
            <a:endParaRPr lang="en-US" sz="6730" spc="-201">
              <a:solidFill>
                <a:srgbClr val="22404D"/>
              </a:solidFill>
              <a:latin typeface="Montserrat Extra-Bold"/>
            </a:endParaRPr>
          </a:p>
        </p:txBody>
      </p:sp>
      <p:sp>
        <p:nvSpPr>
          <p:cNvPr id="11" name="TextBox 11"/>
          <p:cNvSpPr txBox="1"/>
          <p:nvPr/>
        </p:nvSpPr>
        <p:spPr>
          <a:xfrm>
            <a:off x="4172687" y="3314700"/>
            <a:ext cx="10485543" cy="1828800"/>
          </a:xfrm>
          <a:prstGeom prst="rect">
            <a:avLst/>
          </a:prstGeom>
        </p:spPr>
        <p:txBody>
          <a:bodyPr lIns="0" tIns="0" rIns="0" bIns="0" rtlCol="0" anchor="t">
            <a:spAutoFit/>
          </a:bodyPr>
          <a:lstStyle/>
          <a:p>
            <a:pPr algn="ctr">
              <a:lnSpc>
                <a:spcPts val="4800"/>
              </a:lnSpc>
              <a:spcBef>
                <a:spcPct val="0"/>
              </a:spcBef>
            </a:pPr>
            <a:r>
              <a:rPr lang="en-US" sz="4000" spc="-120">
                <a:solidFill>
                  <a:srgbClr val="22404D"/>
                </a:solidFill>
                <a:latin typeface="Montserrat 3"/>
              </a:rPr>
              <a:t>Son principios que nos permiten orientar nuestro comportamiento en función de realizarnos como personas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34691" y="439684"/>
            <a:ext cx="3426960" cy="4265666"/>
            <a:chOff x="0" y="0"/>
            <a:chExt cx="4569280" cy="5687554"/>
          </a:xfrm>
        </p:grpSpPr>
        <p:grpSp>
          <p:nvGrpSpPr>
            <p:cNvPr id="3" name="Group 3"/>
            <p:cNvGrpSpPr/>
            <p:nvPr/>
          </p:nvGrpSpPr>
          <p:grpSpPr>
            <a:xfrm rot="-2700000">
              <a:off x="27432" y="2577082"/>
              <a:ext cx="4305215" cy="1860867"/>
              <a:chOff x="0" y="0"/>
              <a:chExt cx="940228" cy="406400"/>
            </a:xfrm>
          </p:grpSpPr>
          <p:sp>
            <p:nvSpPr>
              <p:cNvPr id="4" name="Freeform 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00A0AF">
                  <a:alpha val="82745"/>
                </a:srgbClr>
              </a:solidFill>
            </p:spPr>
          </p:sp>
        </p:grpSp>
        <p:grpSp>
          <p:nvGrpSpPr>
            <p:cNvPr id="5" name="Group 5"/>
            <p:cNvGrpSpPr/>
            <p:nvPr/>
          </p:nvGrpSpPr>
          <p:grpSpPr>
            <a:xfrm rot="-2700000">
              <a:off x="528051" y="1128897"/>
              <a:ext cx="3963799" cy="1860867"/>
              <a:chOff x="0" y="0"/>
              <a:chExt cx="865665" cy="406400"/>
            </a:xfrm>
          </p:grpSpPr>
          <p:sp>
            <p:nvSpPr>
              <p:cNvPr id="6" name="Freeform 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285F74">
                  <a:alpha val="82745"/>
                </a:srgbClr>
              </a:solidFill>
            </p:spPr>
          </p:sp>
        </p:grpSp>
      </p:grpSp>
      <p:grpSp>
        <p:nvGrpSpPr>
          <p:cNvPr id="7" name="Group 7"/>
          <p:cNvGrpSpPr/>
          <p:nvPr/>
        </p:nvGrpSpPr>
        <p:grpSpPr>
          <a:xfrm>
            <a:off x="9842637" y="1345984"/>
            <a:ext cx="10908612" cy="12919035"/>
            <a:chOff x="0" y="0"/>
            <a:chExt cx="14544816" cy="17225380"/>
          </a:xfrm>
        </p:grpSpPr>
        <p:grpSp>
          <p:nvGrpSpPr>
            <p:cNvPr id="8" name="Group 8"/>
            <p:cNvGrpSpPr/>
            <p:nvPr/>
          </p:nvGrpSpPr>
          <p:grpSpPr>
            <a:xfrm rot="-2700000">
              <a:off x="2556842" y="3625680"/>
              <a:ext cx="12149878" cy="4574709"/>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0" name="Group 10"/>
            <p:cNvGrpSpPr/>
            <p:nvPr/>
          </p:nvGrpSpPr>
          <p:grpSpPr>
            <a:xfrm rot="-2700000">
              <a:off x="-299237" y="8693441"/>
              <a:ext cx="13087643" cy="4574709"/>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2" name="Picture 12"/>
          <p:cNvPicPr>
            <a:picLocks noChangeAspect="1"/>
          </p:cNvPicPr>
          <p:nvPr/>
        </p:nvPicPr>
        <p:blipFill>
          <a:blip r:embed="rId2"/>
          <a:srcRect b="1511"/>
          <a:stretch>
            <a:fillRect/>
          </a:stretch>
        </p:blipFill>
        <p:spPr>
          <a:xfrm>
            <a:off x="7035249" y="-2451532"/>
            <a:ext cx="13716000" cy="7595032"/>
          </a:xfrm>
          <a:prstGeom prst="rect">
            <a:avLst/>
          </a:prstGeom>
        </p:spPr>
      </p:pic>
      <p:pic>
        <p:nvPicPr>
          <p:cNvPr id="13" name="Picture 13"/>
          <p:cNvPicPr>
            <a:picLocks noChangeAspect="1"/>
          </p:cNvPicPr>
          <p:nvPr/>
        </p:nvPicPr>
        <p:blipFill>
          <a:blip r:embed="rId3"/>
          <a:srcRect/>
          <a:stretch>
            <a:fillRect/>
          </a:stretch>
        </p:blipFill>
        <p:spPr>
          <a:xfrm>
            <a:off x="0" y="8800959"/>
            <a:ext cx="4209227" cy="1291236"/>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81734" y="6943725"/>
            <a:ext cx="2756037" cy="2756037"/>
          </a:xfrm>
          <a:prstGeom prst="rect">
            <a:avLst/>
          </a:prstGeom>
        </p:spPr>
      </p:pic>
      <p:sp>
        <p:nvSpPr>
          <p:cNvPr id="15" name="TextBox 15"/>
          <p:cNvSpPr txBox="1"/>
          <p:nvPr/>
        </p:nvSpPr>
        <p:spPr>
          <a:xfrm>
            <a:off x="1992269" y="1360425"/>
            <a:ext cx="14481511" cy="2514600"/>
          </a:xfrm>
          <a:prstGeom prst="rect">
            <a:avLst/>
          </a:prstGeom>
        </p:spPr>
        <p:txBody>
          <a:bodyPr lIns="0" tIns="0" rIns="0" bIns="0" rtlCol="0" anchor="t">
            <a:spAutoFit/>
          </a:bodyPr>
          <a:lstStyle/>
          <a:p>
            <a:pPr algn="r">
              <a:lnSpc>
                <a:spcPts val="9960"/>
              </a:lnSpc>
            </a:pPr>
            <a:endParaRPr/>
          </a:p>
          <a:p>
            <a:pPr algn="just">
              <a:lnSpc>
                <a:spcPts val="9960"/>
              </a:lnSpc>
            </a:pPr>
            <a:r>
              <a:rPr lang="en-US" sz="8300" spc="-498">
                <a:solidFill>
                  <a:srgbClr val="285F74"/>
                </a:solidFill>
                <a:latin typeface="Montserrat Extra-Bold"/>
              </a:rPr>
              <a:t>Estructura organizacional</a:t>
            </a:r>
          </a:p>
        </p:txBody>
      </p:sp>
      <p:sp>
        <p:nvSpPr>
          <p:cNvPr id="16" name="TextBox 16"/>
          <p:cNvSpPr txBox="1"/>
          <p:nvPr/>
        </p:nvSpPr>
        <p:spPr>
          <a:xfrm>
            <a:off x="1340534" y="4714875"/>
            <a:ext cx="12838437" cy="1790700"/>
          </a:xfrm>
          <a:prstGeom prst="rect">
            <a:avLst/>
          </a:prstGeom>
        </p:spPr>
        <p:txBody>
          <a:bodyPr lIns="0" tIns="0" rIns="0" bIns="0" rtlCol="0" anchor="t">
            <a:spAutoFit/>
          </a:bodyPr>
          <a:lstStyle/>
          <a:p>
            <a:pPr algn="ctr">
              <a:lnSpc>
                <a:spcPts val="4799"/>
              </a:lnSpc>
              <a:spcBef>
                <a:spcPct val="0"/>
              </a:spcBef>
            </a:pPr>
            <a:r>
              <a:rPr lang="en-US" sz="3999" spc="-119">
                <a:solidFill>
                  <a:srgbClr val="285F74"/>
                </a:solidFill>
                <a:latin typeface="Montserrat 3"/>
              </a:rPr>
              <a:t>Registro de accionistas: libro en el cual se registran los aportes de dinero de todos los asociados para la constitución de la empresa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34691" y="439684"/>
            <a:ext cx="3426960" cy="4265666"/>
            <a:chOff x="0" y="0"/>
            <a:chExt cx="4569280" cy="5687554"/>
          </a:xfrm>
        </p:grpSpPr>
        <p:grpSp>
          <p:nvGrpSpPr>
            <p:cNvPr id="3" name="Group 3"/>
            <p:cNvGrpSpPr/>
            <p:nvPr/>
          </p:nvGrpSpPr>
          <p:grpSpPr>
            <a:xfrm rot="-2700000">
              <a:off x="27432" y="2577082"/>
              <a:ext cx="4305215" cy="1860867"/>
              <a:chOff x="0" y="0"/>
              <a:chExt cx="940228" cy="406400"/>
            </a:xfrm>
          </p:grpSpPr>
          <p:sp>
            <p:nvSpPr>
              <p:cNvPr id="4" name="Freeform 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00A0AF">
                  <a:alpha val="82745"/>
                </a:srgbClr>
              </a:solidFill>
            </p:spPr>
          </p:sp>
        </p:grpSp>
        <p:grpSp>
          <p:nvGrpSpPr>
            <p:cNvPr id="5" name="Group 5"/>
            <p:cNvGrpSpPr/>
            <p:nvPr/>
          </p:nvGrpSpPr>
          <p:grpSpPr>
            <a:xfrm rot="-2700000">
              <a:off x="528051" y="1128897"/>
              <a:ext cx="3963799" cy="1860867"/>
              <a:chOff x="0" y="0"/>
              <a:chExt cx="865665" cy="406400"/>
            </a:xfrm>
          </p:grpSpPr>
          <p:sp>
            <p:nvSpPr>
              <p:cNvPr id="6" name="Freeform 6"/>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285F74">
                  <a:alpha val="82745"/>
                </a:srgbClr>
              </a:solidFill>
            </p:spPr>
          </p:sp>
        </p:grpSp>
      </p:grpSp>
      <p:grpSp>
        <p:nvGrpSpPr>
          <p:cNvPr id="7" name="Group 7"/>
          <p:cNvGrpSpPr/>
          <p:nvPr/>
        </p:nvGrpSpPr>
        <p:grpSpPr>
          <a:xfrm>
            <a:off x="9842637" y="1345984"/>
            <a:ext cx="10908612" cy="12919035"/>
            <a:chOff x="0" y="0"/>
            <a:chExt cx="14544816" cy="17225380"/>
          </a:xfrm>
        </p:grpSpPr>
        <p:grpSp>
          <p:nvGrpSpPr>
            <p:cNvPr id="8" name="Group 8"/>
            <p:cNvGrpSpPr/>
            <p:nvPr/>
          </p:nvGrpSpPr>
          <p:grpSpPr>
            <a:xfrm rot="-2700000">
              <a:off x="2556842" y="3625680"/>
              <a:ext cx="12149878" cy="4574709"/>
              <a:chOff x="0" y="0"/>
              <a:chExt cx="1079350" cy="406400"/>
            </a:xfrm>
          </p:grpSpPr>
          <p:sp>
            <p:nvSpPr>
              <p:cNvPr id="9" name="Freeform 9"/>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0" name="Group 10"/>
            <p:cNvGrpSpPr/>
            <p:nvPr/>
          </p:nvGrpSpPr>
          <p:grpSpPr>
            <a:xfrm rot="-2700000">
              <a:off x="-299237" y="8693441"/>
              <a:ext cx="13087643" cy="4574709"/>
              <a:chOff x="0" y="0"/>
              <a:chExt cx="1162657" cy="406400"/>
            </a:xfrm>
          </p:grpSpPr>
          <p:sp>
            <p:nvSpPr>
              <p:cNvPr id="11" name="Freeform 11"/>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2" name="Picture 12"/>
          <p:cNvPicPr>
            <a:picLocks noChangeAspect="1"/>
          </p:cNvPicPr>
          <p:nvPr/>
        </p:nvPicPr>
        <p:blipFill>
          <a:blip r:embed="rId2"/>
          <a:srcRect b="1511"/>
          <a:stretch>
            <a:fillRect/>
          </a:stretch>
        </p:blipFill>
        <p:spPr>
          <a:xfrm>
            <a:off x="7035249" y="-2451532"/>
            <a:ext cx="13716000" cy="7595032"/>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88467" y="5143500"/>
            <a:ext cx="1311066" cy="934757"/>
          </a:xfrm>
          <a:prstGeom prst="rect">
            <a:avLst/>
          </a:prstGeom>
        </p:spPr>
      </p:pic>
      <p:sp>
        <p:nvSpPr>
          <p:cNvPr id="14" name="TextBox 14"/>
          <p:cNvSpPr txBox="1"/>
          <p:nvPr/>
        </p:nvSpPr>
        <p:spPr>
          <a:xfrm>
            <a:off x="1992269" y="1360425"/>
            <a:ext cx="14481511" cy="2514600"/>
          </a:xfrm>
          <a:prstGeom prst="rect">
            <a:avLst/>
          </a:prstGeom>
        </p:spPr>
        <p:txBody>
          <a:bodyPr lIns="0" tIns="0" rIns="0" bIns="0" rtlCol="0" anchor="t">
            <a:spAutoFit/>
          </a:bodyPr>
          <a:lstStyle/>
          <a:p>
            <a:pPr algn="r">
              <a:lnSpc>
                <a:spcPts val="9960"/>
              </a:lnSpc>
            </a:pPr>
            <a:endParaRPr/>
          </a:p>
          <a:p>
            <a:pPr algn="just">
              <a:lnSpc>
                <a:spcPts val="9960"/>
              </a:lnSpc>
            </a:pPr>
            <a:r>
              <a:rPr lang="en-US" sz="8300" spc="-498">
                <a:solidFill>
                  <a:srgbClr val="285F74"/>
                </a:solidFill>
                <a:latin typeface="Montserrat Extra-Bold"/>
              </a:rPr>
              <a:t>Estructura organizacional</a:t>
            </a:r>
          </a:p>
        </p:txBody>
      </p:sp>
      <p:sp>
        <p:nvSpPr>
          <p:cNvPr id="15" name="TextBox 15"/>
          <p:cNvSpPr txBox="1"/>
          <p:nvPr/>
        </p:nvSpPr>
        <p:spPr>
          <a:xfrm>
            <a:off x="7982917" y="4563110"/>
            <a:ext cx="2322165" cy="580390"/>
          </a:xfrm>
          <a:prstGeom prst="rect">
            <a:avLst/>
          </a:prstGeom>
        </p:spPr>
        <p:txBody>
          <a:bodyPr lIns="0" tIns="0" rIns="0" bIns="0" rtlCol="0" anchor="t">
            <a:spAutoFit/>
          </a:bodyPr>
          <a:lstStyle/>
          <a:p>
            <a:pPr algn="ctr">
              <a:lnSpc>
                <a:spcPts val="4759"/>
              </a:lnSpc>
            </a:pPr>
            <a:r>
              <a:rPr lang="en-US" sz="3399">
                <a:solidFill>
                  <a:srgbClr val="285F74"/>
                </a:solidFill>
                <a:latin typeface="Open Sans Extra Bold"/>
              </a:rPr>
              <a:t>Accionista</a:t>
            </a:r>
          </a:p>
        </p:txBody>
      </p:sp>
      <p:sp>
        <p:nvSpPr>
          <p:cNvPr id="16" name="TextBox 16"/>
          <p:cNvSpPr txBox="1"/>
          <p:nvPr/>
        </p:nvSpPr>
        <p:spPr>
          <a:xfrm>
            <a:off x="8199851" y="7481969"/>
            <a:ext cx="2067669" cy="580390"/>
          </a:xfrm>
          <a:prstGeom prst="rect">
            <a:avLst/>
          </a:prstGeom>
        </p:spPr>
        <p:txBody>
          <a:bodyPr lIns="0" tIns="0" rIns="0" bIns="0" rtlCol="0" anchor="t">
            <a:spAutoFit/>
          </a:bodyPr>
          <a:lstStyle/>
          <a:p>
            <a:pPr algn="ctr">
              <a:lnSpc>
                <a:spcPts val="4759"/>
              </a:lnSpc>
            </a:pPr>
            <a:r>
              <a:rPr lang="en-US" sz="3399">
                <a:solidFill>
                  <a:srgbClr val="285F74"/>
                </a:solidFill>
                <a:latin typeface="Open Sans Extra Bold"/>
              </a:rPr>
              <a:t>Contador</a:t>
            </a:r>
          </a:p>
        </p:txBody>
      </p:sp>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88467" y="8323543"/>
            <a:ext cx="1311066" cy="934757"/>
          </a:xfrm>
          <a:prstGeom prst="rect">
            <a:avLst/>
          </a:prstGeom>
        </p:spPr>
      </p:pic>
      <p:sp>
        <p:nvSpPr>
          <p:cNvPr id="18" name="TextBox 18"/>
          <p:cNvSpPr txBox="1"/>
          <p:nvPr/>
        </p:nvSpPr>
        <p:spPr>
          <a:xfrm>
            <a:off x="13418065" y="6408968"/>
            <a:ext cx="4541959" cy="976630"/>
          </a:xfrm>
          <a:prstGeom prst="rect">
            <a:avLst/>
          </a:prstGeom>
        </p:spPr>
        <p:txBody>
          <a:bodyPr lIns="0" tIns="0" rIns="0" bIns="0" rtlCol="0" anchor="t">
            <a:spAutoFit/>
          </a:bodyPr>
          <a:lstStyle/>
          <a:p>
            <a:pPr algn="ctr">
              <a:lnSpc>
                <a:spcPts val="3919"/>
              </a:lnSpc>
            </a:pPr>
            <a:r>
              <a:rPr lang="en-US" sz="2799">
                <a:solidFill>
                  <a:srgbClr val="285F74"/>
                </a:solidFill>
                <a:latin typeface="Open Sans Extra Bold"/>
              </a:rPr>
              <a:t>EL dinero queda en posesión del tesorero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3118883" y="5010150"/>
            <a:ext cx="6126160" cy="7255193"/>
            <a:chOff x="0" y="0"/>
            <a:chExt cx="8168214" cy="9673590"/>
          </a:xfrm>
        </p:grpSpPr>
        <p:grpSp>
          <p:nvGrpSpPr>
            <p:cNvPr id="3" name="Group 3"/>
            <p:cNvGrpSpPr/>
            <p:nvPr/>
          </p:nvGrpSpPr>
          <p:grpSpPr>
            <a:xfrm rot="-2700000">
              <a:off x="1435895" y="2036143"/>
              <a:ext cx="6823242" cy="2569108"/>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solidFill>
            </p:spPr>
          </p:sp>
        </p:grpSp>
        <p:grpSp>
          <p:nvGrpSpPr>
            <p:cNvPr id="5" name="Group 5"/>
            <p:cNvGrpSpPr/>
            <p:nvPr/>
          </p:nvGrpSpPr>
          <p:grpSpPr>
            <a:xfrm rot="-2700000">
              <a:off x="-168048" y="4882144"/>
              <a:ext cx="7349881" cy="2569108"/>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solidFill>
            </p:spPr>
          </p:sp>
        </p:grpSp>
      </p:grpSp>
      <p:grpSp>
        <p:nvGrpSpPr>
          <p:cNvPr id="7" name="Group 7"/>
          <p:cNvGrpSpPr/>
          <p:nvPr/>
        </p:nvGrpSpPr>
        <p:grpSpPr>
          <a:xfrm>
            <a:off x="1980255" y="-931916"/>
            <a:ext cx="3426960" cy="4265666"/>
            <a:chOff x="0" y="0"/>
            <a:chExt cx="4569280" cy="5687554"/>
          </a:xfrm>
        </p:grpSpPr>
        <p:grpSp>
          <p:nvGrpSpPr>
            <p:cNvPr id="8" name="Group 8"/>
            <p:cNvGrpSpPr/>
            <p:nvPr/>
          </p:nvGrpSpPr>
          <p:grpSpPr>
            <a:xfrm rot="-2700000">
              <a:off x="27432" y="2577082"/>
              <a:ext cx="4305215" cy="1860867"/>
              <a:chOff x="0" y="0"/>
              <a:chExt cx="940228" cy="406400"/>
            </a:xfrm>
          </p:grpSpPr>
          <p:sp>
            <p:nvSpPr>
              <p:cNvPr id="9" name="Freeform 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00A0AF"/>
              </a:solidFill>
            </p:spPr>
          </p:sp>
        </p:grpSp>
        <p:grpSp>
          <p:nvGrpSpPr>
            <p:cNvPr id="10" name="Group 10"/>
            <p:cNvGrpSpPr/>
            <p:nvPr/>
          </p:nvGrpSpPr>
          <p:grpSpPr>
            <a:xfrm rot="-2700000">
              <a:off x="528051" y="1128897"/>
              <a:ext cx="3963799" cy="1860867"/>
              <a:chOff x="0" y="0"/>
              <a:chExt cx="865665" cy="406400"/>
            </a:xfrm>
          </p:grpSpPr>
          <p:sp>
            <p:nvSpPr>
              <p:cNvPr id="11" name="Freeform 11"/>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285F74"/>
              </a:solidFill>
            </p:spPr>
          </p:sp>
        </p:grpSp>
      </p:grpSp>
      <p:grpSp>
        <p:nvGrpSpPr>
          <p:cNvPr id="12" name="Group 12"/>
          <p:cNvGrpSpPr/>
          <p:nvPr/>
        </p:nvGrpSpPr>
        <p:grpSpPr>
          <a:xfrm>
            <a:off x="-3679272" y="-2340614"/>
            <a:ext cx="10908612" cy="12919035"/>
            <a:chOff x="0" y="0"/>
            <a:chExt cx="14544816" cy="17225380"/>
          </a:xfrm>
        </p:grpSpPr>
        <p:grpSp>
          <p:nvGrpSpPr>
            <p:cNvPr id="13" name="Group 13"/>
            <p:cNvGrpSpPr/>
            <p:nvPr/>
          </p:nvGrpSpPr>
          <p:grpSpPr>
            <a:xfrm rot="-2700000">
              <a:off x="2556842" y="3625680"/>
              <a:ext cx="12149878" cy="4574709"/>
              <a:chOff x="0" y="0"/>
              <a:chExt cx="1079350" cy="406400"/>
            </a:xfrm>
          </p:grpSpPr>
          <p:sp>
            <p:nvSpPr>
              <p:cNvPr id="14" name="Freeform 1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alpha val="14902"/>
                </a:srgbClr>
              </a:solidFill>
            </p:spPr>
          </p:sp>
        </p:grpSp>
        <p:grpSp>
          <p:nvGrpSpPr>
            <p:cNvPr id="15" name="Group 15"/>
            <p:cNvGrpSpPr/>
            <p:nvPr/>
          </p:nvGrpSpPr>
          <p:grpSpPr>
            <a:xfrm rot="-2700000">
              <a:off x="-299237" y="8693441"/>
              <a:ext cx="13087643" cy="4574709"/>
              <a:chOff x="0" y="0"/>
              <a:chExt cx="1162657" cy="406400"/>
            </a:xfrm>
          </p:grpSpPr>
          <p:sp>
            <p:nvSpPr>
              <p:cNvPr id="16" name="Freeform 1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pic>
        <p:nvPicPr>
          <p:cNvPr id="17" name="Picture 17"/>
          <p:cNvPicPr>
            <a:picLocks noChangeAspect="1"/>
          </p:cNvPicPr>
          <p:nvPr/>
        </p:nvPicPr>
        <p:blipFill>
          <a:blip r:embed="rId2"/>
          <a:srcRect l="24092" t="26781" r="26614" b="24847"/>
          <a:stretch>
            <a:fillRect/>
          </a:stretch>
        </p:blipFill>
        <p:spPr>
          <a:xfrm>
            <a:off x="11527045" y="0"/>
            <a:ext cx="6760955" cy="3730182"/>
          </a:xfrm>
          <a:prstGeom prst="rect">
            <a:avLst/>
          </a:prstGeom>
        </p:spPr>
      </p:pic>
      <p:sp>
        <p:nvSpPr>
          <p:cNvPr id="18" name="TextBox 18"/>
          <p:cNvSpPr txBox="1"/>
          <p:nvPr/>
        </p:nvSpPr>
        <p:spPr>
          <a:xfrm>
            <a:off x="2676490" y="1946955"/>
            <a:ext cx="12231033" cy="1095375"/>
          </a:xfrm>
          <a:prstGeom prst="rect">
            <a:avLst/>
          </a:prstGeom>
        </p:spPr>
        <p:txBody>
          <a:bodyPr lIns="0" tIns="0" rIns="0" bIns="0" rtlCol="0" anchor="t">
            <a:spAutoFit/>
          </a:bodyPr>
          <a:lstStyle/>
          <a:p>
            <a:pPr algn="ctr">
              <a:lnSpc>
                <a:spcPts val="8640"/>
              </a:lnSpc>
            </a:pPr>
            <a:r>
              <a:rPr lang="en-US" sz="7200" spc="-215">
                <a:solidFill>
                  <a:srgbClr val="22404D"/>
                </a:solidFill>
                <a:latin typeface="Montserrat Extra-Bold"/>
              </a:rPr>
              <a:t>Tarea:</a:t>
            </a:r>
          </a:p>
        </p:txBody>
      </p:sp>
      <p:pic>
        <p:nvPicPr>
          <p:cNvPr id="19" name="Picture 19"/>
          <p:cNvPicPr>
            <a:picLocks noChangeAspect="1"/>
          </p:cNvPicPr>
          <p:nvPr/>
        </p:nvPicPr>
        <p:blipFill>
          <a:blip r:embed="rId3"/>
          <a:srcRect/>
          <a:stretch>
            <a:fillRect/>
          </a:stretch>
        </p:blipFill>
        <p:spPr>
          <a:xfrm>
            <a:off x="214535" y="8213774"/>
            <a:ext cx="6029829" cy="1849730"/>
          </a:xfrm>
          <a:prstGeom prst="rect">
            <a:avLst/>
          </a:prstGeom>
        </p:spPr>
      </p:pic>
      <p:sp>
        <p:nvSpPr>
          <p:cNvPr id="20" name="TextBox 20"/>
          <p:cNvSpPr txBox="1"/>
          <p:nvPr/>
        </p:nvSpPr>
        <p:spPr>
          <a:xfrm>
            <a:off x="838200" y="3208995"/>
            <a:ext cx="16840200" cy="2316403"/>
          </a:xfrm>
          <a:prstGeom prst="rect">
            <a:avLst/>
          </a:prstGeom>
        </p:spPr>
        <p:txBody>
          <a:bodyPr wrap="square" lIns="0" tIns="0" rIns="0" bIns="0" rtlCol="0" anchor="t">
            <a:spAutoFit/>
          </a:bodyPr>
          <a:lstStyle/>
          <a:p>
            <a:pPr algn="ctr">
              <a:lnSpc>
                <a:spcPts val="6150"/>
              </a:lnSpc>
            </a:pPr>
            <a:r>
              <a:rPr lang="en-US" sz="4100" dirty="0" err="1">
                <a:solidFill>
                  <a:srgbClr val="285F74"/>
                </a:solidFill>
                <a:latin typeface="Montserrat Semi-Bold"/>
              </a:rPr>
              <a:t>Llevar</a:t>
            </a:r>
            <a:r>
              <a:rPr lang="en-US" sz="4100" dirty="0">
                <a:solidFill>
                  <a:srgbClr val="285F74"/>
                </a:solidFill>
                <a:latin typeface="Montserrat Semi-Bold"/>
              </a:rPr>
              <a:t> dinero para </a:t>
            </a:r>
            <a:r>
              <a:rPr lang="en-US" sz="4100" dirty="0" err="1">
                <a:solidFill>
                  <a:srgbClr val="285F74"/>
                </a:solidFill>
                <a:latin typeface="Montserrat Semi-Bold"/>
              </a:rPr>
              <a:t>constituir</a:t>
            </a:r>
            <a:r>
              <a:rPr lang="en-US" sz="4100" dirty="0">
                <a:solidFill>
                  <a:srgbClr val="285F74"/>
                </a:solidFill>
                <a:latin typeface="Montserrat Semi-Bold"/>
              </a:rPr>
              <a:t> la </a:t>
            </a:r>
            <a:r>
              <a:rPr lang="en-US" sz="4100" dirty="0" err="1">
                <a:solidFill>
                  <a:srgbClr val="285F74"/>
                </a:solidFill>
                <a:latin typeface="Montserrat Semi-Bold"/>
              </a:rPr>
              <a:t>empresa</a:t>
            </a:r>
            <a:r>
              <a:rPr lang="en-US" sz="4100" dirty="0">
                <a:solidFill>
                  <a:srgbClr val="285F74"/>
                </a:solidFill>
                <a:latin typeface="Montserrat Semi-Bold"/>
              </a:rPr>
              <a:t>. El </a:t>
            </a:r>
            <a:r>
              <a:rPr lang="en-US" sz="4100" dirty="0" err="1">
                <a:solidFill>
                  <a:srgbClr val="285F74"/>
                </a:solidFill>
                <a:latin typeface="Montserrat Semi-Bold"/>
              </a:rPr>
              <a:t>monto</a:t>
            </a:r>
            <a:r>
              <a:rPr lang="en-US" sz="4100" dirty="0">
                <a:solidFill>
                  <a:srgbClr val="285F74"/>
                </a:solidFill>
                <a:latin typeface="Montserrat Semi-Bold"/>
              </a:rPr>
              <a:t> de la </a:t>
            </a:r>
            <a:r>
              <a:rPr lang="en-US" sz="4100" dirty="0" err="1">
                <a:solidFill>
                  <a:srgbClr val="285F74"/>
                </a:solidFill>
                <a:latin typeface="Montserrat Semi-Bold"/>
              </a:rPr>
              <a:t>acción</a:t>
            </a:r>
            <a:r>
              <a:rPr lang="en-US" sz="4100" dirty="0">
                <a:solidFill>
                  <a:srgbClr val="285F74"/>
                </a:solidFill>
                <a:latin typeface="Montserrat Semi-Bold"/>
              </a:rPr>
              <a:t> es </a:t>
            </a:r>
            <a:r>
              <a:rPr lang="en-US" sz="4100" dirty="0" err="1">
                <a:solidFill>
                  <a:srgbClr val="285F74"/>
                </a:solidFill>
                <a:latin typeface="Montserrat Semi-Bold"/>
              </a:rPr>
              <a:t>simbólico</a:t>
            </a:r>
            <a:r>
              <a:rPr lang="en-US" sz="4100" dirty="0">
                <a:solidFill>
                  <a:srgbClr val="285F74"/>
                </a:solidFill>
                <a:latin typeface="Montserrat Semi-Bold"/>
              </a:rPr>
              <a:t>. Se </a:t>
            </a:r>
            <a:r>
              <a:rPr lang="en-US" sz="4100" dirty="0" err="1">
                <a:solidFill>
                  <a:srgbClr val="285F74"/>
                </a:solidFill>
                <a:latin typeface="Montserrat Semi-Bold"/>
              </a:rPr>
              <a:t>puede</a:t>
            </a:r>
            <a:r>
              <a:rPr lang="en-US" sz="4100" dirty="0">
                <a:solidFill>
                  <a:srgbClr val="285F74"/>
                </a:solidFill>
                <a:latin typeface="Montserrat Semi-Bold"/>
              </a:rPr>
              <a:t> </a:t>
            </a:r>
            <a:r>
              <a:rPr lang="en-US" sz="4100" dirty="0" err="1">
                <a:solidFill>
                  <a:srgbClr val="285F74"/>
                </a:solidFill>
                <a:latin typeface="Montserrat Semi-Bold"/>
              </a:rPr>
              <a:t>calcular</a:t>
            </a:r>
            <a:r>
              <a:rPr lang="en-US" sz="4100" dirty="0">
                <a:solidFill>
                  <a:srgbClr val="285F74"/>
                </a:solidFill>
                <a:latin typeface="Montserrat Semi-Bold"/>
              </a:rPr>
              <a:t> </a:t>
            </a:r>
            <a:r>
              <a:rPr lang="en-US" sz="4100" dirty="0" err="1">
                <a:solidFill>
                  <a:srgbClr val="285F74"/>
                </a:solidFill>
                <a:latin typeface="Montserrat Semi-Bold"/>
              </a:rPr>
              <a:t>dividiendo</a:t>
            </a:r>
            <a:r>
              <a:rPr lang="en-US" sz="4100" dirty="0">
                <a:solidFill>
                  <a:srgbClr val="285F74"/>
                </a:solidFill>
                <a:latin typeface="Montserrat Semi-Bold"/>
              </a:rPr>
              <a:t> los </a:t>
            </a:r>
            <a:r>
              <a:rPr lang="en-US" sz="4100" dirty="0" err="1">
                <a:solidFill>
                  <a:srgbClr val="285F74"/>
                </a:solidFill>
                <a:latin typeface="Montserrat Semi-Bold"/>
              </a:rPr>
              <a:t>gastos</a:t>
            </a:r>
            <a:r>
              <a:rPr lang="en-US" sz="4100" dirty="0">
                <a:solidFill>
                  <a:srgbClr val="285F74"/>
                </a:solidFill>
                <a:latin typeface="Montserrat Semi-Bold"/>
              </a:rPr>
              <a:t> de la </a:t>
            </a:r>
            <a:r>
              <a:rPr lang="en-US" sz="4100" dirty="0" err="1">
                <a:solidFill>
                  <a:srgbClr val="285F74"/>
                </a:solidFill>
                <a:latin typeface="Montserrat Semi-Bold"/>
              </a:rPr>
              <a:t>primera</a:t>
            </a:r>
            <a:r>
              <a:rPr lang="en-US" sz="4100" dirty="0">
                <a:solidFill>
                  <a:srgbClr val="285F74"/>
                </a:solidFill>
                <a:latin typeface="Montserrat Semi-Bold"/>
              </a:rPr>
              <a:t> </a:t>
            </a:r>
            <a:r>
              <a:rPr lang="en-US" sz="4100" dirty="0" err="1">
                <a:solidFill>
                  <a:srgbClr val="285F74"/>
                </a:solidFill>
                <a:latin typeface="Montserrat Semi-Bold"/>
              </a:rPr>
              <a:t>producción</a:t>
            </a:r>
            <a:r>
              <a:rPr lang="en-US" sz="4100" dirty="0">
                <a:solidFill>
                  <a:srgbClr val="285F74"/>
                </a:solidFill>
                <a:latin typeface="Montserrat Semi-Bold"/>
              </a:rPr>
              <a:t> entre la </a:t>
            </a:r>
            <a:r>
              <a:rPr lang="en-US" sz="4100" dirty="0" err="1">
                <a:solidFill>
                  <a:srgbClr val="285F74"/>
                </a:solidFill>
                <a:latin typeface="Montserrat Semi-Bold"/>
              </a:rPr>
              <a:t>cantidad</a:t>
            </a:r>
            <a:r>
              <a:rPr lang="en-US" sz="4100" dirty="0">
                <a:solidFill>
                  <a:srgbClr val="285F74"/>
                </a:solidFill>
                <a:latin typeface="Montserrat Semi-Bold"/>
              </a:rPr>
              <a:t> de </a:t>
            </a:r>
            <a:r>
              <a:rPr lang="en-US" sz="4100" dirty="0" err="1">
                <a:solidFill>
                  <a:srgbClr val="285F74"/>
                </a:solidFill>
                <a:latin typeface="Montserrat Semi-Bold"/>
              </a:rPr>
              <a:t>estudiantes</a:t>
            </a:r>
            <a:r>
              <a:rPr lang="en-US" sz="4100" dirty="0">
                <a:solidFill>
                  <a:srgbClr val="285F74"/>
                </a:solidFill>
                <a:latin typeface="Montserrat Semi-Bold"/>
              </a:rPr>
              <a:t>.</a:t>
            </a:r>
          </a:p>
        </p:txBody>
      </p:sp>
      <p:sp>
        <p:nvSpPr>
          <p:cNvPr id="21" name="TextBox 21"/>
          <p:cNvSpPr txBox="1"/>
          <p:nvPr/>
        </p:nvSpPr>
        <p:spPr>
          <a:xfrm>
            <a:off x="3229450" y="5756764"/>
            <a:ext cx="12231033" cy="819150"/>
          </a:xfrm>
          <a:prstGeom prst="rect">
            <a:avLst/>
          </a:prstGeom>
        </p:spPr>
        <p:txBody>
          <a:bodyPr lIns="0" tIns="0" rIns="0" bIns="0" rtlCol="0" anchor="t">
            <a:spAutoFit/>
          </a:bodyPr>
          <a:lstStyle/>
          <a:p>
            <a:pPr algn="ctr">
              <a:lnSpc>
                <a:spcPts val="6480"/>
              </a:lnSpc>
            </a:pPr>
            <a:r>
              <a:rPr lang="en-US" sz="5400" spc="-162" dirty="0" err="1">
                <a:solidFill>
                  <a:srgbClr val="22404D"/>
                </a:solidFill>
                <a:latin typeface="Montserrat Extra-Bold"/>
              </a:rPr>
              <a:t>Recordatorio</a:t>
            </a:r>
            <a:r>
              <a:rPr lang="en-US" sz="5400" spc="-162" dirty="0">
                <a:solidFill>
                  <a:srgbClr val="22404D"/>
                </a:solidFill>
                <a:latin typeface="Montserrat Extra-Bold"/>
              </a:rPr>
              <a:t> de la </a:t>
            </a:r>
            <a:r>
              <a:rPr lang="en-US" sz="5400" spc="-162" dirty="0" err="1">
                <a:solidFill>
                  <a:srgbClr val="22404D"/>
                </a:solidFill>
                <a:latin typeface="Montserrat Extra-Bold"/>
              </a:rPr>
              <a:t>semana</a:t>
            </a:r>
            <a:r>
              <a:rPr lang="en-US" sz="5400" spc="-162" dirty="0">
                <a:solidFill>
                  <a:srgbClr val="22404D"/>
                </a:solidFill>
                <a:latin typeface="Montserrat Extra-Bold"/>
              </a:rPr>
              <a:t>:</a:t>
            </a:r>
          </a:p>
        </p:txBody>
      </p:sp>
      <p:sp>
        <p:nvSpPr>
          <p:cNvPr id="22" name="TextBox 22"/>
          <p:cNvSpPr txBox="1"/>
          <p:nvPr/>
        </p:nvSpPr>
        <p:spPr>
          <a:xfrm>
            <a:off x="2140332" y="6662349"/>
            <a:ext cx="13335000" cy="1107996"/>
          </a:xfrm>
          <a:prstGeom prst="rect">
            <a:avLst/>
          </a:prstGeom>
        </p:spPr>
        <p:txBody>
          <a:bodyPr wrap="square" lIns="0" tIns="0" rIns="0" bIns="0" rtlCol="0" anchor="t">
            <a:spAutoFit/>
          </a:bodyPr>
          <a:lstStyle/>
          <a:p>
            <a:pPr algn="ctr"/>
            <a:r>
              <a:rPr lang="en-US" sz="2400" dirty="0" err="1">
                <a:solidFill>
                  <a:srgbClr val="285F74"/>
                </a:solidFill>
                <a:latin typeface="Montserrat Semi-Bold"/>
              </a:rPr>
              <a:t>Enviar</a:t>
            </a:r>
            <a:r>
              <a:rPr lang="en-US" sz="2400" dirty="0">
                <a:solidFill>
                  <a:srgbClr val="285F74"/>
                </a:solidFill>
                <a:latin typeface="Montserrat Semi-Bold"/>
              </a:rPr>
              <a:t> que </a:t>
            </a:r>
            <a:r>
              <a:rPr lang="en-US" sz="2400" dirty="0" err="1">
                <a:solidFill>
                  <a:srgbClr val="285F74"/>
                </a:solidFill>
                <a:latin typeface="Montserrat Semi-Bold"/>
              </a:rPr>
              <a:t>negocio</a:t>
            </a:r>
            <a:r>
              <a:rPr lang="en-US" sz="2400" dirty="0">
                <a:solidFill>
                  <a:srgbClr val="285F74"/>
                </a:solidFill>
                <a:latin typeface="Montserrat Semi-Bold"/>
              </a:rPr>
              <a:t> se </a:t>
            </a:r>
            <a:r>
              <a:rPr lang="en-US" sz="2400" dirty="0" err="1">
                <a:solidFill>
                  <a:srgbClr val="285F74"/>
                </a:solidFill>
                <a:latin typeface="Montserrat Semi-Bold"/>
              </a:rPr>
              <a:t>desarrollará</a:t>
            </a:r>
            <a:r>
              <a:rPr lang="en-US" sz="2400" dirty="0">
                <a:solidFill>
                  <a:srgbClr val="285F74"/>
                </a:solidFill>
                <a:latin typeface="Montserrat Semi-Bold"/>
              </a:rPr>
              <a:t> a </a:t>
            </a:r>
            <a:r>
              <a:rPr lang="en-US" sz="2400" dirty="0">
                <a:solidFill>
                  <a:srgbClr val="22404D"/>
                </a:solidFill>
                <a:latin typeface="Montserrat Semi-Bold Bold"/>
                <a:hlinkClick r:id="rId4"/>
              </a:rPr>
              <a:t>talleresjacr@gmail.com</a:t>
            </a:r>
            <a:endParaRPr lang="en-US" sz="2400" dirty="0">
              <a:solidFill>
                <a:srgbClr val="22404D"/>
              </a:solidFill>
              <a:latin typeface="Montserrat Semi-Bold Bold"/>
            </a:endParaRPr>
          </a:p>
          <a:p>
            <a:pPr algn="ctr"/>
            <a:r>
              <a:rPr lang="en-US" sz="2400" dirty="0">
                <a:solidFill>
                  <a:srgbClr val="22404D"/>
                </a:solidFill>
                <a:latin typeface="Montserrat Semi-Bold Bold"/>
              </a:rPr>
              <a:t>Solo un </a:t>
            </a:r>
            <a:r>
              <a:rPr lang="en-US" sz="2400" dirty="0" err="1">
                <a:solidFill>
                  <a:srgbClr val="22404D"/>
                </a:solidFill>
                <a:latin typeface="Montserrat Semi-Bold Bold"/>
              </a:rPr>
              <a:t>párrafo</a:t>
            </a:r>
            <a:r>
              <a:rPr lang="en-US" sz="2400" dirty="0">
                <a:solidFill>
                  <a:srgbClr val="22404D"/>
                </a:solidFill>
                <a:latin typeface="Montserrat Semi-Bold Bold"/>
              </a:rPr>
              <a:t> de </a:t>
            </a:r>
            <a:r>
              <a:rPr lang="en-US" sz="2400" dirty="0" err="1">
                <a:solidFill>
                  <a:srgbClr val="22404D"/>
                </a:solidFill>
                <a:latin typeface="Montserrat Semi-Bold Bold"/>
              </a:rPr>
              <a:t>màximo</a:t>
            </a:r>
            <a:r>
              <a:rPr lang="en-US" sz="2400" dirty="0">
                <a:solidFill>
                  <a:srgbClr val="22404D"/>
                </a:solidFill>
                <a:latin typeface="Montserrat Semi-Bold Bold"/>
              </a:rPr>
              <a:t> 5 palabras. En </a:t>
            </a:r>
            <a:r>
              <a:rPr lang="en-US" sz="2400" dirty="0" err="1">
                <a:solidFill>
                  <a:srgbClr val="22404D"/>
                </a:solidFill>
                <a:latin typeface="Montserrat Semi-Bold Bold"/>
              </a:rPr>
              <a:t>el</a:t>
            </a:r>
            <a:r>
              <a:rPr lang="en-US" sz="2400" dirty="0">
                <a:solidFill>
                  <a:srgbClr val="22404D"/>
                </a:solidFill>
                <a:latin typeface="Montserrat Semi-Bold Bold"/>
              </a:rPr>
              <a:t> </a:t>
            </a:r>
            <a:r>
              <a:rPr lang="en-US" sz="2400" dirty="0" err="1">
                <a:solidFill>
                  <a:srgbClr val="22404D"/>
                </a:solidFill>
                <a:latin typeface="Montserrat Semi-Bold Bold"/>
              </a:rPr>
              <a:t>correo</a:t>
            </a:r>
            <a:r>
              <a:rPr lang="en-US" sz="2400" dirty="0">
                <a:solidFill>
                  <a:srgbClr val="22404D"/>
                </a:solidFill>
                <a:latin typeface="Montserrat Semi-Bold Bold"/>
              </a:rPr>
              <a:t> se </a:t>
            </a:r>
            <a:r>
              <a:rPr lang="en-US" sz="2400" dirty="0" err="1">
                <a:solidFill>
                  <a:srgbClr val="22404D"/>
                </a:solidFill>
                <a:latin typeface="Montserrat Semi-Bold Bold"/>
              </a:rPr>
              <a:t>debe</a:t>
            </a:r>
            <a:r>
              <a:rPr lang="en-US" sz="2400" dirty="0">
                <a:solidFill>
                  <a:srgbClr val="22404D"/>
                </a:solidFill>
                <a:latin typeface="Montserrat Semi-Bold Bold"/>
              </a:rPr>
              <a:t> </a:t>
            </a:r>
            <a:r>
              <a:rPr lang="en-US" sz="2400" dirty="0" err="1">
                <a:solidFill>
                  <a:srgbClr val="22404D"/>
                </a:solidFill>
                <a:latin typeface="Montserrat Semi-Bold Bold"/>
              </a:rPr>
              <a:t>indicar</a:t>
            </a:r>
            <a:r>
              <a:rPr lang="en-US" sz="2400" dirty="0">
                <a:solidFill>
                  <a:srgbClr val="22404D"/>
                </a:solidFill>
                <a:latin typeface="Montserrat Semi-Bold Bold"/>
              </a:rPr>
              <a:t> </a:t>
            </a:r>
            <a:r>
              <a:rPr lang="en-US" sz="2400" dirty="0" err="1">
                <a:solidFill>
                  <a:srgbClr val="22404D"/>
                </a:solidFill>
                <a:latin typeface="Montserrat Semi-Bold Bold"/>
              </a:rPr>
              <a:t>el</a:t>
            </a:r>
            <a:r>
              <a:rPr lang="en-US" sz="2400" dirty="0">
                <a:solidFill>
                  <a:srgbClr val="22404D"/>
                </a:solidFill>
                <a:latin typeface="Montserrat Semi-Bold Bold"/>
              </a:rPr>
              <a:t> </a:t>
            </a:r>
            <a:r>
              <a:rPr lang="en-US" sz="2400" dirty="0" err="1">
                <a:solidFill>
                  <a:srgbClr val="22404D"/>
                </a:solidFill>
                <a:latin typeface="Montserrat Semi-Bold Bold"/>
              </a:rPr>
              <a:t>nombre</a:t>
            </a:r>
            <a:r>
              <a:rPr lang="en-US" sz="2400" dirty="0">
                <a:solidFill>
                  <a:srgbClr val="22404D"/>
                </a:solidFill>
                <a:latin typeface="Montserrat Semi-Bold Bold"/>
              </a:rPr>
              <a:t> del colegio, </a:t>
            </a:r>
            <a:r>
              <a:rPr lang="en-US" sz="2400" dirty="0" err="1">
                <a:solidFill>
                  <a:srgbClr val="22404D"/>
                </a:solidFill>
                <a:latin typeface="Montserrat Semi-Bold Bold"/>
              </a:rPr>
              <a:t>docente</a:t>
            </a:r>
            <a:r>
              <a:rPr lang="en-US" sz="2400" dirty="0">
                <a:solidFill>
                  <a:srgbClr val="22404D"/>
                </a:solidFill>
                <a:latin typeface="Montserrat Semi-Bold Bold"/>
              </a:rPr>
              <a:t> y </a:t>
            </a:r>
            <a:r>
              <a:rPr lang="en-US" sz="2400" dirty="0" err="1">
                <a:solidFill>
                  <a:srgbClr val="22404D"/>
                </a:solidFill>
                <a:latin typeface="Montserrat Semi-Bold Bold"/>
              </a:rPr>
              <a:t>número</a:t>
            </a:r>
            <a:r>
              <a:rPr lang="en-US" sz="2400" dirty="0">
                <a:solidFill>
                  <a:srgbClr val="22404D"/>
                </a:solidFill>
                <a:latin typeface="Montserrat Semi-Bold Bold"/>
              </a:rPr>
              <a:t> de </a:t>
            </a:r>
            <a:r>
              <a:rPr lang="en-US" sz="2400" dirty="0" err="1">
                <a:solidFill>
                  <a:srgbClr val="22404D"/>
                </a:solidFill>
                <a:latin typeface="Montserrat Semi-Bold Bold"/>
              </a:rPr>
              <a:t>grupo</a:t>
            </a:r>
            <a:r>
              <a:rPr lang="en-US" sz="2400" dirty="0">
                <a:solidFill>
                  <a:srgbClr val="22404D"/>
                </a:solidFill>
                <a:latin typeface="Montserrat Semi-Bold Bold"/>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4244346" y="-2033826"/>
            <a:ext cx="10546092" cy="12489704"/>
            <a:chOff x="0" y="0"/>
            <a:chExt cx="14061457" cy="16652939"/>
          </a:xfrm>
        </p:grpSpPr>
        <p:grpSp>
          <p:nvGrpSpPr>
            <p:cNvPr id="3" name="Group 3"/>
            <p:cNvGrpSpPr/>
            <p:nvPr/>
          </p:nvGrpSpPr>
          <p:grpSpPr>
            <a:xfrm rot="-2700000">
              <a:off x="2471872" y="3505190"/>
              <a:ext cx="11746109" cy="4422680"/>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285F74"/>
              </a:solidFill>
            </p:spPr>
          </p:sp>
        </p:grpSp>
        <p:grpSp>
          <p:nvGrpSpPr>
            <p:cNvPr id="5" name="Group 5"/>
            <p:cNvGrpSpPr/>
            <p:nvPr/>
          </p:nvGrpSpPr>
          <p:grpSpPr>
            <a:xfrm rot="-2700000">
              <a:off x="-289293" y="8404537"/>
              <a:ext cx="12652709" cy="4422680"/>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solidFill>
            </p:spPr>
          </p:sp>
        </p:grpSp>
      </p:grpSp>
      <p:pic>
        <p:nvPicPr>
          <p:cNvPr id="7" name="Picture 7"/>
          <p:cNvPicPr>
            <a:picLocks noChangeAspect="1"/>
          </p:cNvPicPr>
          <p:nvPr/>
        </p:nvPicPr>
        <p:blipFill>
          <a:blip r:embed="rId2"/>
          <a:srcRect l="26538" t="29534" r="25647" b="27264"/>
          <a:stretch>
            <a:fillRect/>
          </a:stretch>
        </p:blipFill>
        <p:spPr>
          <a:xfrm>
            <a:off x="4991486" y="1894233"/>
            <a:ext cx="9121460" cy="4633585"/>
          </a:xfrm>
          <a:prstGeom prst="rect">
            <a:avLst/>
          </a:prstGeom>
        </p:spPr>
      </p:pic>
      <p:pic>
        <p:nvPicPr>
          <p:cNvPr id="8" name="Picture 8"/>
          <p:cNvPicPr>
            <a:picLocks noChangeAspect="1"/>
          </p:cNvPicPr>
          <p:nvPr/>
        </p:nvPicPr>
        <p:blipFill>
          <a:blip r:embed="rId3"/>
          <a:srcRect/>
          <a:stretch>
            <a:fillRect/>
          </a:stretch>
        </p:blipFill>
        <p:spPr>
          <a:xfrm>
            <a:off x="5717492" y="5803383"/>
            <a:ext cx="6853017" cy="2102254"/>
          </a:xfrm>
          <a:prstGeom prst="rect">
            <a:avLst/>
          </a:prstGeom>
        </p:spPr>
      </p:pic>
      <p:sp>
        <p:nvSpPr>
          <p:cNvPr id="9" name="TextBox 9"/>
          <p:cNvSpPr txBox="1"/>
          <p:nvPr/>
        </p:nvSpPr>
        <p:spPr>
          <a:xfrm>
            <a:off x="3701095" y="8845550"/>
            <a:ext cx="10885810" cy="412750"/>
          </a:xfrm>
          <a:prstGeom prst="rect">
            <a:avLst/>
          </a:prstGeom>
        </p:spPr>
        <p:txBody>
          <a:bodyPr lIns="0" tIns="0" rIns="0" bIns="0" rtlCol="0" anchor="t">
            <a:spAutoFit/>
          </a:bodyPr>
          <a:lstStyle/>
          <a:p>
            <a:pPr algn="just">
              <a:lnSpc>
                <a:spcPts val="3499"/>
              </a:lnSpc>
            </a:pPr>
            <a:r>
              <a:rPr lang="en-US" sz="2499">
                <a:solidFill>
                  <a:srgbClr val="285F74"/>
                </a:solidFill>
                <a:latin typeface="Montserrat Semi-Bold"/>
              </a:rPr>
              <a:t>"Todos los derechos reservados, Junior Achievement Costa Rica"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821"/>
          <a:stretch>
            <a:fillRect/>
          </a:stretch>
        </p:blipFill>
        <p:spPr>
          <a:xfrm>
            <a:off x="1534911" y="0"/>
            <a:ext cx="15724389" cy="106441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00A0AF">
                  <a:alpha val="89804"/>
                </a:srgbClr>
              </a:solidFill>
            </p:spPr>
          </p:sp>
        </p:grpSp>
      </p:grpSp>
      <p:grpSp>
        <p:nvGrpSpPr>
          <p:cNvPr id="7" name="Group 7"/>
          <p:cNvGrpSpPr/>
          <p:nvPr/>
        </p:nvGrpSpPr>
        <p:grpSpPr>
          <a:xfrm>
            <a:off x="10224423" y="1028700"/>
            <a:ext cx="12763900" cy="2006600"/>
            <a:chOff x="0" y="0"/>
            <a:chExt cx="17018533" cy="2675467"/>
          </a:xfrm>
        </p:grpSpPr>
        <p:sp>
          <p:nvSpPr>
            <p:cNvPr id="8" name="TextBox 8"/>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9" name="TextBox 9"/>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grpSp>
        <p:nvGrpSpPr>
          <p:cNvPr id="10" name="Group 10"/>
          <p:cNvGrpSpPr/>
          <p:nvPr/>
        </p:nvGrpSpPr>
        <p:grpSpPr>
          <a:xfrm>
            <a:off x="-1193738" y="-931767"/>
            <a:ext cx="3955788" cy="4663763"/>
            <a:chOff x="0" y="0"/>
            <a:chExt cx="5274385" cy="6218350"/>
          </a:xfrm>
        </p:grpSpPr>
        <p:grpSp>
          <p:nvGrpSpPr>
            <p:cNvPr id="11" name="Group 11"/>
            <p:cNvGrpSpPr/>
            <p:nvPr/>
          </p:nvGrpSpPr>
          <p:grpSpPr>
            <a:xfrm rot="-2700000">
              <a:off x="-81642" y="1746690"/>
              <a:ext cx="5607681" cy="1610992"/>
              <a:chOff x="0" y="0"/>
              <a:chExt cx="1414632" cy="406400"/>
            </a:xfrm>
          </p:grpSpPr>
          <p:sp>
            <p:nvSpPr>
              <p:cNvPr id="12" name="Freeform 12"/>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00A0AF"/>
              </a:solidFill>
            </p:spPr>
          </p:sp>
        </p:grpSp>
        <p:grpSp>
          <p:nvGrpSpPr>
            <p:cNvPr id="13" name="Group 13"/>
            <p:cNvGrpSpPr/>
            <p:nvPr/>
          </p:nvGrpSpPr>
          <p:grpSpPr>
            <a:xfrm rot="-2700000">
              <a:off x="-97486" y="3232862"/>
              <a:ext cx="4554957" cy="1610992"/>
              <a:chOff x="0" y="0"/>
              <a:chExt cx="1149065" cy="406400"/>
            </a:xfrm>
          </p:grpSpPr>
          <p:sp>
            <p:nvSpPr>
              <p:cNvPr id="14" name="Freeform 14"/>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alpha val="83922"/>
                </a:srgbClr>
              </a:solidFill>
            </p:spPr>
          </p:sp>
        </p:grpSp>
      </p:grpSp>
      <p:sp>
        <p:nvSpPr>
          <p:cNvPr id="15" name="TextBox 15"/>
          <p:cNvSpPr txBox="1"/>
          <p:nvPr/>
        </p:nvSpPr>
        <p:spPr>
          <a:xfrm>
            <a:off x="2118789" y="857189"/>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Desventajas</a:t>
            </a:r>
          </a:p>
        </p:txBody>
      </p:sp>
      <p:sp>
        <p:nvSpPr>
          <p:cNvPr id="16" name="TextBox 16"/>
          <p:cNvSpPr txBox="1"/>
          <p:nvPr/>
        </p:nvSpPr>
        <p:spPr>
          <a:xfrm>
            <a:off x="3487555" y="2706362"/>
            <a:ext cx="10975470" cy="7190848"/>
          </a:xfrm>
          <a:prstGeom prst="rect">
            <a:avLst/>
          </a:prstGeom>
        </p:spPr>
        <p:txBody>
          <a:bodyPr lIns="0" tIns="0" rIns="0" bIns="0" rtlCol="0" anchor="t">
            <a:spAutoFit/>
          </a:bodyPr>
          <a:lstStyle/>
          <a:p>
            <a:pPr algn="just">
              <a:lnSpc>
                <a:spcPts val="6159"/>
              </a:lnSpc>
            </a:pPr>
            <a:r>
              <a:rPr lang="en-US" sz="4106">
                <a:solidFill>
                  <a:srgbClr val="285F74"/>
                </a:solidFill>
                <a:latin typeface="Montserrat Semi-Bold Bold"/>
              </a:rPr>
              <a:t>El dueño tiene responsabilidad ilimitada ante la ley (riesgosas)</a:t>
            </a:r>
          </a:p>
          <a:p>
            <a:pPr algn="just">
              <a:lnSpc>
                <a:spcPts val="6159"/>
              </a:lnSpc>
            </a:pPr>
            <a:endParaRPr lang="en-US" sz="4106">
              <a:solidFill>
                <a:srgbClr val="285F74"/>
              </a:solidFill>
              <a:latin typeface="Montserrat Semi-Bold Bold"/>
            </a:endParaRPr>
          </a:p>
          <a:p>
            <a:pPr algn="just">
              <a:lnSpc>
                <a:spcPts val="6159"/>
              </a:lnSpc>
            </a:pPr>
            <a:r>
              <a:rPr lang="en-US" sz="4106">
                <a:solidFill>
                  <a:srgbClr val="285F74"/>
                </a:solidFill>
                <a:latin typeface="Montserrat Semi-Bold Bold"/>
              </a:rPr>
              <a:t>Difícil obtener capital, empleados</a:t>
            </a:r>
          </a:p>
          <a:p>
            <a:pPr algn="just">
              <a:lnSpc>
                <a:spcPts val="6159"/>
              </a:lnSpc>
            </a:pPr>
            <a:endParaRPr lang="en-US" sz="4106">
              <a:solidFill>
                <a:srgbClr val="285F74"/>
              </a:solidFill>
              <a:latin typeface="Montserrat Semi-Bold Bold"/>
            </a:endParaRPr>
          </a:p>
          <a:p>
            <a:pPr algn="just">
              <a:lnSpc>
                <a:spcPts val="6159"/>
              </a:lnSpc>
            </a:pPr>
            <a:r>
              <a:rPr lang="en-US" sz="4106">
                <a:solidFill>
                  <a:srgbClr val="285F74"/>
                </a:solidFill>
                <a:latin typeface="Montserrat Semi-Bold Bold"/>
              </a:rPr>
              <a:t>Mucha inversión personal</a:t>
            </a:r>
          </a:p>
          <a:p>
            <a:pPr algn="just">
              <a:lnSpc>
                <a:spcPts val="6159"/>
              </a:lnSpc>
            </a:pPr>
            <a:endParaRPr lang="en-US" sz="4106">
              <a:solidFill>
                <a:srgbClr val="285F74"/>
              </a:solidFill>
              <a:latin typeface="Montserrat Semi-Bold Bold"/>
            </a:endParaRPr>
          </a:p>
          <a:p>
            <a:pPr algn="just">
              <a:lnSpc>
                <a:spcPts val="6159"/>
              </a:lnSpc>
            </a:pPr>
            <a:r>
              <a:rPr lang="en-US" sz="4106">
                <a:solidFill>
                  <a:srgbClr val="285F74"/>
                </a:solidFill>
                <a:latin typeface="Montserrat Semi-Bold Bold"/>
              </a:rPr>
              <a:t>Ciclo de vida imprevisible</a:t>
            </a:r>
          </a:p>
          <a:p>
            <a:pPr algn="just">
              <a:lnSpc>
                <a:spcPts val="9279"/>
              </a:lnSpc>
            </a:pPr>
            <a:endParaRPr lang="en-US" sz="4106">
              <a:solidFill>
                <a:srgbClr val="285F74"/>
              </a:solidFill>
              <a:latin typeface="Montserrat Semi-Bold Bold"/>
            </a:endParaRPr>
          </a:p>
        </p:txBody>
      </p:sp>
      <p:pic>
        <p:nvPicPr>
          <p:cNvPr id="17" name="Picture 17"/>
          <p:cNvPicPr>
            <a:picLocks noChangeAspect="1"/>
          </p:cNvPicPr>
          <p:nvPr/>
        </p:nvPicPr>
        <p:blipFill>
          <a:blip r:embed="rId3"/>
          <a:srcRect/>
          <a:stretch>
            <a:fillRect/>
          </a:stretch>
        </p:blipFill>
        <p:spPr>
          <a:xfrm>
            <a:off x="11190126" y="-1180398"/>
            <a:ext cx="10342010" cy="581462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96793" y="2822759"/>
            <a:ext cx="899953" cy="899953"/>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40653" y="5005977"/>
            <a:ext cx="899953" cy="899953"/>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40653" y="6728185"/>
            <a:ext cx="899953" cy="899953"/>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96793" y="8247691"/>
            <a:ext cx="899953" cy="8999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4920" y="-179742"/>
            <a:ext cx="15038159" cy="106464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4218409" y="3865346"/>
            <a:ext cx="6462782" cy="7822414"/>
            <a:chOff x="0" y="0"/>
            <a:chExt cx="8617043" cy="10429885"/>
          </a:xfrm>
        </p:grpSpPr>
        <p:grpSp>
          <p:nvGrpSpPr>
            <p:cNvPr id="3" name="Group 3"/>
            <p:cNvGrpSpPr/>
            <p:nvPr/>
          </p:nvGrpSpPr>
          <p:grpSpPr>
            <a:xfrm rot="-2700000">
              <a:off x="-237730" y="4574446"/>
              <a:ext cx="9092504" cy="3093835"/>
              <a:chOff x="0" y="0"/>
              <a:chExt cx="1194373" cy="406400"/>
            </a:xfrm>
          </p:grpSpPr>
          <p:sp>
            <p:nvSpPr>
              <p:cNvPr id="4" name="Freeform 4"/>
              <p:cNvSpPr/>
              <p:nvPr/>
            </p:nvSpPr>
            <p:spPr>
              <a:xfrm>
                <a:off x="17780" y="22860"/>
                <a:ext cx="1168973" cy="360680"/>
              </a:xfrm>
              <a:custGeom>
                <a:avLst/>
                <a:gdLst/>
                <a:ahLst/>
                <a:cxn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id="5" name="Group 5"/>
            <p:cNvGrpSpPr/>
            <p:nvPr/>
          </p:nvGrpSpPr>
          <p:grpSpPr>
            <a:xfrm rot="-2700000">
              <a:off x="1422354" y="2073974"/>
              <a:ext cx="7147594" cy="3093835"/>
              <a:chOff x="0" y="0"/>
              <a:chExt cx="938894" cy="406400"/>
            </a:xfrm>
          </p:grpSpPr>
          <p:sp>
            <p:nvSpPr>
              <p:cNvPr id="6" name="Freeform 6"/>
              <p:cNvSpPr/>
              <p:nvPr/>
            </p:nvSpPr>
            <p:spPr>
              <a:xfrm>
                <a:off x="17780" y="22860"/>
                <a:ext cx="913494" cy="360680"/>
              </a:xfrm>
              <a:custGeom>
                <a:avLst/>
                <a:gdLst/>
                <a:ahLst/>
                <a:cxn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3E24F"/>
              </a:solidFill>
            </p:spPr>
          </p:sp>
        </p:grpSp>
      </p:grpSp>
      <p:grpSp>
        <p:nvGrpSpPr>
          <p:cNvPr id="7" name="Group 7"/>
          <p:cNvGrpSpPr/>
          <p:nvPr/>
        </p:nvGrpSpPr>
        <p:grpSpPr>
          <a:xfrm>
            <a:off x="-1193738" y="-931767"/>
            <a:ext cx="3955788" cy="4663763"/>
            <a:chOff x="0" y="0"/>
            <a:chExt cx="5274385" cy="6218350"/>
          </a:xfrm>
        </p:grpSpPr>
        <p:grpSp>
          <p:nvGrpSpPr>
            <p:cNvPr id="8" name="Group 8"/>
            <p:cNvGrpSpPr/>
            <p:nvPr/>
          </p:nvGrpSpPr>
          <p:grpSpPr>
            <a:xfrm rot="-2700000">
              <a:off x="-81642" y="1746690"/>
              <a:ext cx="5607681" cy="1610992"/>
              <a:chOff x="0" y="0"/>
              <a:chExt cx="1414632" cy="406400"/>
            </a:xfrm>
          </p:grpSpPr>
          <p:sp>
            <p:nvSpPr>
              <p:cNvPr id="9" name="Freeform 9"/>
              <p:cNvSpPr/>
              <p:nvPr/>
            </p:nvSpPr>
            <p:spPr>
              <a:xfrm>
                <a:off x="17780" y="22860"/>
                <a:ext cx="1389232" cy="360680"/>
              </a:xfrm>
              <a:custGeom>
                <a:avLst/>
                <a:gdLst/>
                <a:ahLst/>
                <a:cxn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3E24F"/>
              </a:solidFill>
            </p:spPr>
          </p:sp>
        </p:grpSp>
        <p:grpSp>
          <p:nvGrpSpPr>
            <p:cNvPr id="10" name="Group 10"/>
            <p:cNvGrpSpPr/>
            <p:nvPr/>
          </p:nvGrpSpPr>
          <p:grpSpPr>
            <a:xfrm rot="-2700000">
              <a:off x="-97486" y="3232862"/>
              <a:ext cx="4554957" cy="1610992"/>
              <a:chOff x="0" y="0"/>
              <a:chExt cx="1149065" cy="406400"/>
            </a:xfrm>
          </p:grpSpPr>
          <p:sp>
            <p:nvSpPr>
              <p:cNvPr id="11" name="Freeform 11"/>
              <p:cNvSpPr/>
              <p:nvPr/>
            </p:nvSpPr>
            <p:spPr>
              <a:xfrm>
                <a:off x="17780" y="22860"/>
                <a:ext cx="1123665" cy="360680"/>
              </a:xfrm>
              <a:custGeom>
                <a:avLst/>
                <a:gdLst/>
                <a:ahLst/>
                <a:cxn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pic>
        <p:nvPicPr>
          <p:cNvPr id="12" name="Picture 12"/>
          <p:cNvPicPr>
            <a:picLocks noChangeAspect="1"/>
          </p:cNvPicPr>
          <p:nvPr/>
        </p:nvPicPr>
        <p:blipFill>
          <a:blip r:embed="rId2">
            <a:alphaModFix amt="7999"/>
          </a:blip>
          <a:srcRect l="19053" t="585" r="22527"/>
          <a:stretch>
            <a:fillRect/>
          </a:stretch>
        </p:blipFill>
        <p:spPr>
          <a:xfrm>
            <a:off x="2577625" y="-314851"/>
            <a:ext cx="12263952" cy="10916701"/>
          </a:xfrm>
          <a:prstGeom prst="rect">
            <a:avLst/>
          </a:prstGeom>
        </p:spPr>
      </p:pic>
      <p:sp>
        <p:nvSpPr>
          <p:cNvPr id="13" name="TextBox 13"/>
          <p:cNvSpPr txBox="1"/>
          <p:nvPr/>
        </p:nvSpPr>
        <p:spPr>
          <a:xfrm>
            <a:off x="3401910" y="3762932"/>
            <a:ext cx="11484180" cy="5747518"/>
          </a:xfrm>
          <a:prstGeom prst="rect">
            <a:avLst/>
          </a:prstGeom>
        </p:spPr>
        <p:txBody>
          <a:bodyPr lIns="0" tIns="0" rIns="0" bIns="0" rtlCol="0" anchor="t">
            <a:spAutoFit/>
          </a:bodyPr>
          <a:lstStyle/>
          <a:p>
            <a:pPr algn="just">
              <a:lnSpc>
                <a:spcPts val="6594"/>
              </a:lnSpc>
            </a:pPr>
            <a:r>
              <a:rPr lang="en-US" sz="4396">
                <a:solidFill>
                  <a:srgbClr val="28708B"/>
                </a:solidFill>
                <a:latin typeface="Montserrat Semi-Bold"/>
              </a:rPr>
              <a:t>Aquella que existe bajo una razón social y en la que </a:t>
            </a:r>
            <a:r>
              <a:rPr lang="en-US" sz="4396">
                <a:solidFill>
                  <a:srgbClr val="28708B"/>
                </a:solidFill>
                <a:latin typeface="Montserrat Semi-Bold Bold"/>
              </a:rPr>
              <a:t>todos los socios responden de modo subsidiario</a:t>
            </a:r>
            <a:r>
              <a:rPr lang="en-US" sz="4396">
                <a:solidFill>
                  <a:srgbClr val="28708B"/>
                </a:solidFill>
                <a:latin typeface="Montserrat Semi-Bold"/>
              </a:rPr>
              <a:t> pero </a:t>
            </a:r>
            <a:r>
              <a:rPr lang="en-US" sz="4396">
                <a:solidFill>
                  <a:srgbClr val="28708B"/>
                </a:solidFill>
                <a:latin typeface="Montserrat Semi-Bold Bold"/>
              </a:rPr>
              <a:t>ilimitada</a:t>
            </a:r>
            <a:r>
              <a:rPr lang="en-US" sz="4396">
                <a:solidFill>
                  <a:srgbClr val="28708B"/>
                </a:solidFill>
                <a:latin typeface="Montserrat Semi-Bold"/>
              </a:rPr>
              <a:t> y </a:t>
            </a:r>
            <a:r>
              <a:rPr lang="en-US" sz="4396">
                <a:solidFill>
                  <a:srgbClr val="28708B"/>
                </a:solidFill>
                <a:latin typeface="Montserrat Semi-Bold Bold"/>
              </a:rPr>
              <a:t>solidariamente</a:t>
            </a:r>
            <a:r>
              <a:rPr lang="en-US" sz="4396">
                <a:solidFill>
                  <a:srgbClr val="28708B"/>
                </a:solidFill>
                <a:latin typeface="Montserrat Semi-Bold"/>
              </a:rPr>
              <a:t> de las obligaciones sociales</a:t>
            </a:r>
          </a:p>
          <a:p>
            <a:pPr algn="just">
              <a:lnSpc>
                <a:spcPts val="6594"/>
              </a:lnSpc>
            </a:pPr>
            <a:endParaRPr lang="en-US" sz="4396">
              <a:solidFill>
                <a:srgbClr val="28708B"/>
              </a:solidFill>
              <a:latin typeface="Montserrat Semi-Bold"/>
            </a:endParaRPr>
          </a:p>
          <a:p>
            <a:pPr algn="just">
              <a:lnSpc>
                <a:spcPts val="6594"/>
              </a:lnSpc>
            </a:pPr>
            <a:endParaRPr lang="en-US" sz="4396">
              <a:solidFill>
                <a:srgbClr val="28708B"/>
              </a:solidFill>
              <a:latin typeface="Montserrat Semi-Bold"/>
            </a:endParaRPr>
          </a:p>
        </p:txBody>
      </p:sp>
      <p:pic>
        <p:nvPicPr>
          <p:cNvPr id="14" name="Picture 14"/>
          <p:cNvPicPr>
            <a:picLocks noChangeAspect="1"/>
          </p:cNvPicPr>
          <p:nvPr/>
        </p:nvPicPr>
        <p:blipFill>
          <a:blip r:embed="rId3"/>
          <a:srcRect/>
          <a:stretch>
            <a:fillRect/>
          </a:stretch>
        </p:blipFill>
        <p:spPr>
          <a:xfrm>
            <a:off x="-3441371" y="5375980"/>
            <a:ext cx="10690149" cy="6010364"/>
          </a:xfrm>
          <a:prstGeom prst="rect">
            <a:avLst/>
          </a:prstGeom>
        </p:spPr>
      </p:pic>
      <p:grpSp>
        <p:nvGrpSpPr>
          <p:cNvPr id="15" name="Group 15"/>
          <p:cNvGrpSpPr/>
          <p:nvPr/>
        </p:nvGrpSpPr>
        <p:grpSpPr>
          <a:xfrm>
            <a:off x="10224423" y="1028700"/>
            <a:ext cx="12763900" cy="2006600"/>
            <a:chOff x="0" y="0"/>
            <a:chExt cx="17018533" cy="2675467"/>
          </a:xfrm>
        </p:grpSpPr>
        <p:sp>
          <p:nvSpPr>
            <p:cNvPr id="16" name="TextBox 16"/>
            <p:cNvSpPr txBox="1"/>
            <p:nvPr/>
          </p:nvSpPr>
          <p:spPr>
            <a:xfrm>
              <a:off x="0" y="1862270"/>
              <a:ext cx="17018533" cy="813197"/>
            </a:xfrm>
            <a:prstGeom prst="rect">
              <a:avLst/>
            </a:prstGeom>
          </p:spPr>
          <p:txBody>
            <a:bodyPr lIns="0" tIns="0" rIns="0" bIns="0" rtlCol="0" anchor="t">
              <a:spAutoFit/>
            </a:bodyPr>
            <a:lstStyle/>
            <a:p>
              <a:pPr algn="ctr">
                <a:lnSpc>
                  <a:spcPts val="4800"/>
                </a:lnSpc>
              </a:pPr>
              <a:endParaRPr/>
            </a:p>
          </p:txBody>
        </p:sp>
        <p:sp>
          <p:nvSpPr>
            <p:cNvPr id="17" name="TextBox 17"/>
            <p:cNvSpPr txBox="1"/>
            <p:nvPr/>
          </p:nvSpPr>
          <p:spPr>
            <a:xfrm>
              <a:off x="3" y="66675"/>
              <a:ext cx="17018528" cy="1551120"/>
            </a:xfrm>
            <a:prstGeom prst="rect">
              <a:avLst/>
            </a:prstGeom>
          </p:spPr>
          <p:txBody>
            <a:bodyPr lIns="0" tIns="0" rIns="0" bIns="0" rtlCol="0" anchor="t">
              <a:spAutoFit/>
            </a:bodyPr>
            <a:lstStyle/>
            <a:p>
              <a:pPr algn="ctr">
                <a:lnSpc>
                  <a:spcPts val="8800"/>
                </a:lnSpc>
              </a:pPr>
              <a:endParaRPr/>
            </a:p>
          </p:txBody>
        </p:sp>
      </p:grpSp>
      <p:sp>
        <p:nvSpPr>
          <p:cNvPr id="18" name="TextBox 18"/>
          <p:cNvSpPr txBox="1"/>
          <p:nvPr/>
        </p:nvSpPr>
        <p:spPr>
          <a:xfrm>
            <a:off x="8709601" y="323789"/>
            <a:ext cx="13713002" cy="1076325"/>
          </a:xfrm>
          <a:prstGeom prst="rect">
            <a:avLst/>
          </a:prstGeom>
        </p:spPr>
        <p:txBody>
          <a:bodyPr lIns="0" tIns="0" rIns="0" bIns="0" rtlCol="0" anchor="t">
            <a:spAutoFit/>
          </a:bodyPr>
          <a:lstStyle/>
          <a:p>
            <a:pPr>
              <a:lnSpc>
                <a:spcPts val="8400"/>
              </a:lnSpc>
            </a:pPr>
            <a:r>
              <a:rPr lang="en-US" sz="7000" spc="-210">
                <a:solidFill>
                  <a:srgbClr val="285F74"/>
                </a:solidFill>
                <a:latin typeface="Montserrat Extra-Bold"/>
              </a:rPr>
              <a:t>Tipos de sociedades</a:t>
            </a:r>
          </a:p>
        </p:txBody>
      </p:sp>
      <p:sp>
        <p:nvSpPr>
          <p:cNvPr id="19" name="TextBox 19"/>
          <p:cNvSpPr txBox="1"/>
          <p:nvPr/>
        </p:nvSpPr>
        <p:spPr>
          <a:xfrm>
            <a:off x="3488785" y="2185785"/>
            <a:ext cx="10441632" cy="895235"/>
          </a:xfrm>
          <a:prstGeom prst="rect">
            <a:avLst/>
          </a:prstGeom>
        </p:spPr>
        <p:txBody>
          <a:bodyPr lIns="0" tIns="0" rIns="0" bIns="0" rtlCol="0" anchor="t">
            <a:spAutoFit/>
          </a:bodyPr>
          <a:lstStyle/>
          <a:p>
            <a:pPr algn="ctr">
              <a:lnSpc>
                <a:spcPts val="7356"/>
              </a:lnSpc>
            </a:pPr>
            <a:r>
              <a:rPr lang="en-US" sz="5254">
                <a:solidFill>
                  <a:srgbClr val="28708B"/>
                </a:solidFill>
                <a:latin typeface="Montserrat Semi-Bold"/>
              </a:rPr>
              <a:t>Sociedad en nombre colectivo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2574</Words>
  <Application>Microsoft Office PowerPoint</Application>
  <PresentationFormat>Custom</PresentationFormat>
  <Paragraphs>350</Paragraphs>
  <Slides>54</Slides>
  <Notes>16</Notes>
  <HiddenSlides>15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Open Sans Extra Bold</vt:lpstr>
      <vt:lpstr>Montserrat Semi-Bold Bold</vt:lpstr>
      <vt:lpstr>Montserrat Semi-Bold</vt:lpstr>
      <vt:lpstr>Calibri</vt:lpstr>
      <vt:lpstr>Montserrat 2</vt:lpstr>
      <vt:lpstr>Montserrat Extra-Bold</vt:lpstr>
      <vt:lpstr>Arial</vt:lpstr>
      <vt:lpstr>Montserrat 1 Bold</vt:lpstr>
      <vt:lpstr>Montserrat 1</vt:lpstr>
      <vt:lpstr>Montserrat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2: Mi equipo de trabajo</dc:title>
  <cp:lastModifiedBy>Hannia Chinchilla</cp:lastModifiedBy>
  <cp:revision>2</cp:revision>
  <dcterms:created xsi:type="dcterms:W3CDTF">2006-08-16T00:00:00Z</dcterms:created>
  <dcterms:modified xsi:type="dcterms:W3CDTF">2023-03-06T15:36:08Z</dcterms:modified>
  <dc:identifier>DAFaCjneAyQ</dc:identifier>
</cp:coreProperties>
</file>