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Montserrat Extra-Bold" panose="020B0604020202020204" charset="0"/>
      <p:regular r:id="rId21"/>
    </p:embeddedFont>
    <p:embeddedFont>
      <p:font typeface="Montserrat Extra-Bold Bold" panose="020B0604020202020204" charset="0"/>
      <p:regular r:id="rId22"/>
    </p:embeddedFont>
    <p:embeddedFont>
      <p:font typeface="Montserrat Semi-Bold" panose="020B0604020202020204" charset="0"/>
      <p:regular r:id="rId23"/>
    </p:embeddedFont>
    <p:embeddedFont>
      <p:font typeface="Montserrat Semi-Bold Bold" panose="020B0604020202020204" charset="0"/>
      <p:regular r:id="rId24"/>
    </p:embeddedFont>
    <p:embeddedFont>
      <p:font typeface="Open Sans Extra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ia Chinchilla" userId="d80d14b5-e9f5-4be1-8561-aaab699fbfed" providerId="ADAL" clId="{D7EA5736-F35B-41A4-89FD-5DDF28F3FD05}"/>
    <pc:docChg chg="delSld modSld">
      <pc:chgData name="Hannia Chinchilla" userId="d80d14b5-e9f5-4be1-8561-aaab699fbfed" providerId="ADAL" clId="{D7EA5736-F35B-41A4-89FD-5DDF28F3FD05}" dt="2023-03-06T15:41:44.804" v="102" actId="47"/>
      <pc:docMkLst>
        <pc:docMk/>
      </pc:docMkLst>
      <pc:sldChg chg="modSp mod">
        <pc:chgData name="Hannia Chinchilla" userId="d80d14b5-e9f5-4be1-8561-aaab699fbfed" providerId="ADAL" clId="{D7EA5736-F35B-41A4-89FD-5DDF28F3FD05}" dt="2023-03-06T15:40:04.242" v="41" actId="1076"/>
        <pc:sldMkLst>
          <pc:docMk/>
          <pc:sldMk cId="0" sldId="256"/>
        </pc:sldMkLst>
        <pc:spChg chg="mod">
          <ac:chgData name="Hannia Chinchilla" userId="d80d14b5-e9f5-4be1-8561-aaab699fbfed" providerId="ADAL" clId="{D7EA5736-F35B-41A4-89FD-5DDF28F3FD05}" dt="2023-03-06T15:39:56.648" v="40" actId="20577"/>
          <ac:spMkLst>
            <pc:docMk/>
            <pc:sldMk cId="0" sldId="256"/>
            <ac:spMk id="8" creationId="{00000000-0000-0000-0000-000000000000}"/>
          </ac:spMkLst>
        </pc:spChg>
        <pc:grpChg chg="mod">
          <ac:chgData name="Hannia Chinchilla" userId="d80d14b5-e9f5-4be1-8561-aaab699fbfed" providerId="ADAL" clId="{D7EA5736-F35B-41A4-89FD-5DDF28F3FD05}" dt="2023-03-06T15:40:04.242" v="41" actId="1076"/>
          <ac:grpSpMkLst>
            <pc:docMk/>
            <pc:sldMk cId="0" sldId="256"/>
            <ac:grpSpMk id="3" creationId="{00000000-0000-0000-0000-000000000000}"/>
          </ac:grpSpMkLst>
        </pc:grpChg>
      </pc:sldChg>
      <pc:sldChg chg="modSp mod">
        <pc:chgData name="Hannia Chinchilla" userId="d80d14b5-e9f5-4be1-8561-aaab699fbfed" providerId="ADAL" clId="{D7EA5736-F35B-41A4-89FD-5DDF28F3FD05}" dt="2023-03-06T15:41:28.190" v="101" actId="1076"/>
        <pc:sldMkLst>
          <pc:docMk/>
          <pc:sldMk cId="0" sldId="269"/>
        </pc:sldMkLst>
        <pc:spChg chg="mod">
          <ac:chgData name="Hannia Chinchilla" userId="d80d14b5-e9f5-4be1-8561-aaab699fbfed" providerId="ADAL" clId="{D7EA5736-F35B-41A4-89FD-5DDF28F3FD05}" dt="2023-03-06T15:41:28.190" v="101" actId="1076"/>
          <ac:spMkLst>
            <pc:docMk/>
            <pc:sldMk cId="0" sldId="269"/>
            <ac:spMk id="19" creationId="{00000000-0000-0000-0000-000000000000}"/>
          </ac:spMkLst>
        </pc:spChg>
      </pc:sldChg>
      <pc:sldChg chg="del">
        <pc:chgData name="Hannia Chinchilla" userId="d80d14b5-e9f5-4be1-8561-aaab699fbfed" providerId="ADAL" clId="{D7EA5736-F35B-41A4-89FD-5DDF28F3FD05}" dt="2023-03-06T15:41:44.804" v="102" actId="47"/>
        <pc:sldMkLst>
          <pc:docMk/>
          <pc:sldMk cId="0"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712381" y="2091543"/>
            <a:ext cx="4546919" cy="1394828"/>
          </a:xfrm>
          <a:prstGeom prst="rect">
            <a:avLst/>
          </a:prstGeom>
        </p:spPr>
      </p:pic>
      <p:grpSp>
        <p:nvGrpSpPr>
          <p:cNvPr id="3" name="Group 3"/>
          <p:cNvGrpSpPr/>
          <p:nvPr/>
        </p:nvGrpSpPr>
        <p:grpSpPr>
          <a:xfrm>
            <a:off x="-4602744" y="-1838377"/>
            <a:ext cx="10908612" cy="12919035"/>
            <a:chOff x="0" y="0"/>
            <a:chExt cx="14544816" cy="17225380"/>
          </a:xfrm>
        </p:grpSpPr>
        <p:grpSp>
          <p:nvGrpSpPr>
            <p:cNvPr id="4" name="Group 4"/>
            <p:cNvGrpSpPr/>
            <p:nvPr/>
          </p:nvGrpSpPr>
          <p:grpSpPr>
            <a:xfrm rot="-2700000">
              <a:off x="2556842" y="3625680"/>
              <a:ext cx="12149878" cy="4574709"/>
              <a:chOff x="0" y="0"/>
              <a:chExt cx="1079350" cy="406400"/>
            </a:xfrm>
          </p:grpSpPr>
          <p:sp>
            <p:nvSpPr>
              <p:cNvPr id="5" name="Freeform 5"/>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99D9DF">
                  <a:alpha val="14902"/>
                </a:srgbClr>
              </a:solidFill>
            </p:spPr>
          </p:sp>
        </p:grpSp>
        <p:grpSp>
          <p:nvGrpSpPr>
            <p:cNvPr id="6" name="Group 6"/>
            <p:cNvGrpSpPr/>
            <p:nvPr/>
          </p:nvGrpSpPr>
          <p:grpSpPr>
            <a:xfrm rot="-2700000">
              <a:off x="-299237" y="8693441"/>
              <a:ext cx="13087643" cy="4574709"/>
              <a:chOff x="0" y="0"/>
              <a:chExt cx="1162657" cy="406400"/>
            </a:xfrm>
          </p:grpSpPr>
          <p:sp>
            <p:nvSpPr>
              <p:cNvPr id="7" name="Freeform 7"/>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A0AF">
                  <a:alpha val="14902"/>
                </a:srgbClr>
              </a:solidFill>
            </p:spPr>
          </p:sp>
        </p:grpSp>
      </p:grpSp>
      <p:sp>
        <p:nvSpPr>
          <p:cNvPr id="8" name="TextBox 8"/>
          <p:cNvSpPr txBox="1"/>
          <p:nvPr/>
        </p:nvSpPr>
        <p:spPr>
          <a:xfrm>
            <a:off x="1028700" y="5051426"/>
            <a:ext cx="15250029" cy="2766976"/>
          </a:xfrm>
          <a:prstGeom prst="rect">
            <a:avLst/>
          </a:prstGeom>
        </p:spPr>
        <p:txBody>
          <a:bodyPr lIns="0" tIns="0" rIns="0" bIns="0" rtlCol="0" anchor="t">
            <a:spAutoFit/>
          </a:bodyPr>
          <a:lstStyle/>
          <a:p>
            <a:pPr>
              <a:lnSpc>
                <a:spcPts val="11200"/>
              </a:lnSpc>
            </a:pPr>
            <a:r>
              <a:rPr lang="en-US" sz="8000" dirty="0">
                <a:solidFill>
                  <a:srgbClr val="22404D"/>
                </a:solidFill>
                <a:latin typeface="Montserrat Extra-Bold"/>
              </a:rPr>
              <a:t>SESIÓN 3: </a:t>
            </a:r>
          </a:p>
          <a:p>
            <a:pPr>
              <a:lnSpc>
                <a:spcPts val="11200"/>
              </a:lnSpc>
            </a:pPr>
            <a:r>
              <a:rPr lang="en-US" sz="8000" dirty="0" err="1">
                <a:solidFill>
                  <a:srgbClr val="22404D"/>
                </a:solidFill>
                <a:latin typeface="Montserrat Extra-Bold"/>
              </a:rPr>
              <a:t>Innovación</a:t>
            </a:r>
            <a:r>
              <a:rPr lang="en-US" sz="8000" dirty="0">
                <a:solidFill>
                  <a:srgbClr val="22404D"/>
                </a:solidFill>
                <a:latin typeface="Montserrat Extra-Bold"/>
              </a:rPr>
              <a:t> y </a:t>
            </a:r>
            <a:r>
              <a:rPr lang="en-US" sz="8000" dirty="0" err="1">
                <a:solidFill>
                  <a:srgbClr val="22404D"/>
                </a:solidFill>
                <a:latin typeface="Montserrat Extra-Bold"/>
              </a:rPr>
              <a:t>Sostenibilidad</a:t>
            </a:r>
            <a:endParaRPr lang="en-US" sz="8000" dirty="0">
              <a:solidFill>
                <a:srgbClr val="22404D"/>
              </a:solidFill>
              <a:latin typeface="Montserrat Extra-Bold"/>
            </a:endParaRPr>
          </a:p>
        </p:txBody>
      </p:sp>
      <p:pic>
        <p:nvPicPr>
          <p:cNvPr id="9" name="Picture 9"/>
          <p:cNvPicPr>
            <a:picLocks noChangeAspect="1"/>
          </p:cNvPicPr>
          <p:nvPr/>
        </p:nvPicPr>
        <p:blipFill>
          <a:blip r:embed="rId3"/>
          <a:srcRect/>
          <a:stretch>
            <a:fillRect/>
          </a:stretch>
        </p:blipFill>
        <p:spPr>
          <a:xfrm>
            <a:off x="-1788090" y="-1881249"/>
            <a:ext cx="16613034" cy="9340411"/>
          </a:xfrm>
          <a:prstGeom prst="rect">
            <a:avLst/>
          </a:prstGeom>
        </p:spPr>
      </p:pic>
      <p:grpSp>
        <p:nvGrpSpPr>
          <p:cNvPr id="10" name="Group 10"/>
          <p:cNvGrpSpPr/>
          <p:nvPr/>
        </p:nvGrpSpPr>
        <p:grpSpPr>
          <a:xfrm rot="10413634">
            <a:off x="11607967" y="-2066069"/>
            <a:ext cx="3423415" cy="4132139"/>
            <a:chOff x="0" y="0"/>
            <a:chExt cx="4564553" cy="5509518"/>
          </a:xfrm>
        </p:grpSpPr>
        <p:grpSp>
          <p:nvGrpSpPr>
            <p:cNvPr id="11" name="Group 11"/>
            <p:cNvGrpSpPr/>
            <p:nvPr/>
          </p:nvGrpSpPr>
          <p:grpSpPr>
            <a:xfrm rot="-2700000">
              <a:off x="294819" y="1296234"/>
              <a:ext cx="4334304" cy="1612697"/>
              <a:chOff x="0" y="0"/>
              <a:chExt cx="1092245" cy="406400"/>
            </a:xfrm>
          </p:grpSpPr>
          <p:sp>
            <p:nvSpPr>
              <p:cNvPr id="12" name="Freeform 12"/>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13" name="Group 13"/>
            <p:cNvGrpSpPr/>
            <p:nvPr/>
          </p:nvGrpSpPr>
          <p:grpSpPr>
            <a:xfrm rot="-2700000">
              <a:off x="-78675" y="2566533"/>
              <a:ext cx="4430623" cy="1612697"/>
              <a:chOff x="0" y="0"/>
              <a:chExt cx="1116518" cy="406400"/>
            </a:xfrm>
          </p:grpSpPr>
          <p:sp>
            <p:nvSpPr>
              <p:cNvPr id="14" name="Freeform 14"/>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grpSp>
        <p:nvGrpSpPr>
          <p:cNvPr id="15" name="Group 15"/>
          <p:cNvGrpSpPr/>
          <p:nvPr/>
        </p:nvGrpSpPr>
        <p:grpSpPr>
          <a:xfrm rot="10413634">
            <a:off x="15295900" y="4845255"/>
            <a:ext cx="4804818" cy="5799523"/>
            <a:chOff x="0" y="0"/>
            <a:chExt cx="6406425" cy="7732698"/>
          </a:xfrm>
        </p:grpSpPr>
        <p:grpSp>
          <p:nvGrpSpPr>
            <p:cNvPr id="16" name="Group 16"/>
            <p:cNvGrpSpPr/>
            <p:nvPr/>
          </p:nvGrpSpPr>
          <p:grpSpPr>
            <a:xfrm rot="-2700000">
              <a:off x="413783" y="1819285"/>
              <a:ext cx="6083266" cy="2263447"/>
              <a:chOff x="0" y="0"/>
              <a:chExt cx="1092245" cy="406400"/>
            </a:xfrm>
          </p:grpSpPr>
          <p:sp>
            <p:nvSpPr>
              <p:cNvPr id="17" name="Freeform 17"/>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18" name="Group 18"/>
            <p:cNvGrpSpPr/>
            <p:nvPr/>
          </p:nvGrpSpPr>
          <p:grpSpPr>
            <a:xfrm rot="-2700000">
              <a:off x="-110422" y="3602171"/>
              <a:ext cx="6218450" cy="2263447"/>
              <a:chOff x="0" y="0"/>
              <a:chExt cx="1116518" cy="406400"/>
            </a:xfrm>
          </p:grpSpPr>
          <p:sp>
            <p:nvSpPr>
              <p:cNvPr id="19" name="Freeform 19"/>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901" y="4124860"/>
            <a:ext cx="3841943" cy="3848767"/>
          </a:xfrm>
          <a:prstGeom prst="rect">
            <a:avLst/>
          </a:prstGeom>
        </p:spPr>
      </p:pic>
      <p:pic>
        <p:nvPicPr>
          <p:cNvPr id="3" name="Picture 3"/>
          <p:cNvPicPr>
            <a:picLocks noChangeAspect="1"/>
          </p:cNvPicPr>
          <p:nvPr/>
        </p:nvPicPr>
        <p:blipFill>
          <a:blip r:embed="rId3"/>
          <a:srcRect/>
          <a:stretch>
            <a:fillRect/>
          </a:stretch>
        </p:blipFill>
        <p:spPr>
          <a:xfrm>
            <a:off x="13691625" y="4124860"/>
            <a:ext cx="4068665" cy="4065051"/>
          </a:xfrm>
          <a:prstGeom prst="rect">
            <a:avLst/>
          </a:prstGeom>
        </p:spPr>
      </p:pic>
      <p:sp>
        <p:nvSpPr>
          <p:cNvPr id="4" name="TextBox 4"/>
          <p:cNvSpPr txBox="1"/>
          <p:nvPr/>
        </p:nvSpPr>
        <p:spPr>
          <a:xfrm>
            <a:off x="2016334" y="1386174"/>
            <a:ext cx="14255332" cy="2625725"/>
          </a:xfrm>
          <a:prstGeom prst="rect">
            <a:avLst/>
          </a:prstGeom>
        </p:spPr>
        <p:txBody>
          <a:bodyPr lIns="0" tIns="0" rIns="0" bIns="0" rtlCol="0" anchor="t">
            <a:spAutoFit/>
          </a:bodyPr>
          <a:lstStyle/>
          <a:p>
            <a:pPr algn="ctr">
              <a:lnSpc>
                <a:spcPts val="7000"/>
              </a:lnSpc>
            </a:pPr>
            <a:r>
              <a:rPr lang="en-US" sz="5000">
                <a:solidFill>
                  <a:srgbClr val="22404D"/>
                </a:solidFill>
                <a:latin typeface="Montserrat Extra-Bold Bold"/>
              </a:rPr>
              <a:t>¿Cómo se encuentra el equilibrio entre cuidar mi empresa y el desarrollo sostenible?</a:t>
            </a:r>
          </a:p>
        </p:txBody>
      </p:sp>
      <p:sp>
        <p:nvSpPr>
          <p:cNvPr id="5" name="TextBox 5"/>
          <p:cNvSpPr txBox="1"/>
          <p:nvPr/>
        </p:nvSpPr>
        <p:spPr>
          <a:xfrm>
            <a:off x="3983844" y="4377798"/>
            <a:ext cx="9707781" cy="3425825"/>
          </a:xfrm>
          <a:prstGeom prst="rect">
            <a:avLst/>
          </a:prstGeom>
        </p:spPr>
        <p:txBody>
          <a:bodyPr lIns="0" tIns="0" rIns="0" bIns="0" rtlCol="0" anchor="t">
            <a:spAutoFit/>
          </a:bodyPr>
          <a:lstStyle/>
          <a:p>
            <a:pPr algn="ctr">
              <a:lnSpc>
                <a:spcPts val="9100"/>
              </a:lnSpc>
            </a:pPr>
            <a:r>
              <a:rPr lang="en-US" sz="6500">
                <a:solidFill>
                  <a:srgbClr val="22404D"/>
                </a:solidFill>
                <a:latin typeface="Montserrat Semi-Bold"/>
              </a:rPr>
              <a:t>La principal herramienta se </a:t>
            </a:r>
          </a:p>
          <a:p>
            <a:pPr algn="ctr">
              <a:lnSpc>
                <a:spcPts val="9100"/>
              </a:lnSpc>
            </a:pPr>
            <a:r>
              <a:rPr lang="en-US" sz="6500">
                <a:solidFill>
                  <a:srgbClr val="22404D"/>
                </a:solidFill>
                <a:latin typeface="Montserrat Semi-Bold"/>
              </a:rPr>
              <a:t>basa en la innovación</a:t>
            </a:r>
          </a:p>
        </p:txBody>
      </p:sp>
      <p:grpSp>
        <p:nvGrpSpPr>
          <p:cNvPr id="6" name="Group 6"/>
          <p:cNvGrpSpPr/>
          <p:nvPr/>
        </p:nvGrpSpPr>
        <p:grpSpPr>
          <a:xfrm rot="-5062860">
            <a:off x="14336609" y="-2256502"/>
            <a:ext cx="4312327" cy="5205076"/>
            <a:chOff x="0" y="0"/>
            <a:chExt cx="5749770" cy="6940101"/>
          </a:xfrm>
        </p:grpSpPr>
        <p:grpSp>
          <p:nvGrpSpPr>
            <p:cNvPr id="7" name="Group 7"/>
            <p:cNvGrpSpPr/>
            <p:nvPr/>
          </p:nvGrpSpPr>
          <p:grpSpPr>
            <a:xfrm rot="-2700000">
              <a:off x="371371" y="1632809"/>
              <a:ext cx="5459734" cy="2031445"/>
              <a:chOff x="0" y="0"/>
              <a:chExt cx="1092245" cy="406400"/>
            </a:xfrm>
          </p:grpSpPr>
          <p:sp>
            <p:nvSpPr>
              <p:cNvPr id="8" name="Freeform 8"/>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28708B"/>
              </a:solidFill>
            </p:spPr>
          </p:sp>
        </p:grpSp>
        <p:grpSp>
          <p:nvGrpSpPr>
            <p:cNvPr id="9" name="Group 9"/>
            <p:cNvGrpSpPr/>
            <p:nvPr/>
          </p:nvGrpSpPr>
          <p:grpSpPr>
            <a:xfrm rot="-2700000">
              <a:off x="-99104" y="3232951"/>
              <a:ext cx="5581063" cy="2031445"/>
              <a:chOff x="0" y="0"/>
              <a:chExt cx="1116518" cy="406400"/>
            </a:xfrm>
          </p:grpSpPr>
          <p:sp>
            <p:nvSpPr>
              <p:cNvPr id="10" name="Freeform 10"/>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1" name="Group 11"/>
          <p:cNvGrpSpPr/>
          <p:nvPr/>
        </p:nvGrpSpPr>
        <p:grpSpPr>
          <a:xfrm rot="-5062860">
            <a:off x="143330" y="7318208"/>
            <a:ext cx="4312327" cy="5205076"/>
            <a:chOff x="0" y="0"/>
            <a:chExt cx="5749770" cy="6940101"/>
          </a:xfrm>
        </p:grpSpPr>
        <p:grpSp>
          <p:nvGrpSpPr>
            <p:cNvPr id="12" name="Group 12"/>
            <p:cNvGrpSpPr/>
            <p:nvPr/>
          </p:nvGrpSpPr>
          <p:grpSpPr>
            <a:xfrm rot="-2700000">
              <a:off x="371371" y="1632809"/>
              <a:ext cx="5459734" cy="2031445"/>
              <a:chOff x="0" y="0"/>
              <a:chExt cx="1092245" cy="406400"/>
            </a:xfrm>
          </p:grpSpPr>
          <p:sp>
            <p:nvSpPr>
              <p:cNvPr id="13" name="Freeform 13"/>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28708B"/>
              </a:solidFill>
            </p:spPr>
          </p:sp>
        </p:grpSp>
        <p:grpSp>
          <p:nvGrpSpPr>
            <p:cNvPr id="14" name="Group 14"/>
            <p:cNvGrpSpPr/>
            <p:nvPr/>
          </p:nvGrpSpPr>
          <p:grpSpPr>
            <a:xfrm rot="-2700000">
              <a:off x="-99104" y="3232951"/>
              <a:ext cx="5581063" cy="2031445"/>
              <a:chOff x="0" y="0"/>
              <a:chExt cx="1116518" cy="406400"/>
            </a:xfrm>
          </p:grpSpPr>
          <p:sp>
            <p:nvSpPr>
              <p:cNvPr id="15" name="Freeform 15"/>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pic>
        <p:nvPicPr>
          <p:cNvPr id="16" name="Picture 16"/>
          <p:cNvPicPr>
            <a:picLocks noChangeAspect="1"/>
          </p:cNvPicPr>
          <p:nvPr/>
        </p:nvPicPr>
        <p:blipFill>
          <a:blip r:embed="rId4"/>
          <a:srcRect/>
          <a:stretch>
            <a:fillRect/>
          </a:stretch>
        </p:blipFill>
        <p:spPr>
          <a:xfrm>
            <a:off x="10210611" y="6157386"/>
            <a:ext cx="10346863" cy="58173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3563505" y="1215878"/>
            <a:ext cx="11160989" cy="1562100"/>
          </a:xfrm>
          <a:prstGeom prst="rect">
            <a:avLst/>
          </a:prstGeom>
        </p:spPr>
        <p:txBody>
          <a:bodyPr lIns="0" tIns="0" rIns="0" bIns="0" rtlCol="0" anchor="t">
            <a:spAutoFit/>
          </a:bodyPr>
          <a:lstStyle/>
          <a:p>
            <a:pPr algn="ctr">
              <a:lnSpc>
                <a:spcPts val="6299"/>
              </a:lnSpc>
            </a:pPr>
            <a:r>
              <a:rPr lang="en-US" sz="4500">
                <a:solidFill>
                  <a:srgbClr val="22404D"/>
                </a:solidFill>
                <a:latin typeface="Montserrat Semi-Bold Bold"/>
              </a:rPr>
              <a:t>Innovación en el desarrollo sostenible </a:t>
            </a:r>
          </a:p>
        </p:txBody>
      </p:sp>
      <p:sp>
        <p:nvSpPr>
          <p:cNvPr id="3" name="TextBox 3"/>
          <p:cNvSpPr txBox="1"/>
          <p:nvPr/>
        </p:nvSpPr>
        <p:spPr>
          <a:xfrm>
            <a:off x="1028700" y="3079750"/>
            <a:ext cx="16230600" cy="6178550"/>
          </a:xfrm>
          <a:prstGeom prst="rect">
            <a:avLst/>
          </a:prstGeom>
        </p:spPr>
        <p:txBody>
          <a:bodyPr lIns="0" tIns="0" rIns="0" bIns="0" rtlCol="0" anchor="t">
            <a:spAutoFit/>
          </a:bodyPr>
          <a:lstStyle/>
          <a:p>
            <a:pPr algn="just">
              <a:lnSpc>
                <a:spcPts val="4900"/>
              </a:lnSpc>
            </a:pPr>
            <a:r>
              <a:rPr lang="en-US" sz="3500">
                <a:solidFill>
                  <a:srgbClr val="22404D"/>
                </a:solidFill>
                <a:latin typeface="Montserrat Semi-Bold Bold"/>
              </a:rPr>
              <a:t>Definición de innovación:</a:t>
            </a:r>
          </a:p>
          <a:p>
            <a:pPr algn="just">
              <a:lnSpc>
                <a:spcPts val="4900"/>
              </a:lnSpc>
            </a:pPr>
            <a:endParaRPr lang="en-US" sz="3500">
              <a:solidFill>
                <a:srgbClr val="22404D"/>
              </a:solidFill>
              <a:latin typeface="Montserrat Semi-Bold Bold"/>
            </a:endParaRPr>
          </a:p>
          <a:p>
            <a:pPr marL="755651" lvl="1" indent="-377825" algn="just">
              <a:lnSpc>
                <a:spcPts val="4900"/>
              </a:lnSpc>
              <a:buFont typeface="Arial"/>
              <a:buChar char="•"/>
            </a:pPr>
            <a:r>
              <a:rPr lang="en-US" sz="3500">
                <a:solidFill>
                  <a:srgbClr val="22404D"/>
                </a:solidFill>
                <a:latin typeface="Montserrat Semi-Bold"/>
              </a:rPr>
              <a:t>RAE: Creación o modificación de un producto y su introducción al mercado.</a:t>
            </a:r>
          </a:p>
          <a:p>
            <a:pPr algn="just">
              <a:lnSpc>
                <a:spcPts val="4900"/>
              </a:lnSpc>
            </a:pPr>
            <a:endParaRPr lang="en-US" sz="3500">
              <a:solidFill>
                <a:srgbClr val="22404D"/>
              </a:solidFill>
              <a:latin typeface="Montserrat Semi-Bold"/>
            </a:endParaRPr>
          </a:p>
          <a:p>
            <a:pPr marL="755651" lvl="1" indent="-377825" algn="just">
              <a:lnSpc>
                <a:spcPts val="4900"/>
              </a:lnSpc>
              <a:buFont typeface="Arial"/>
              <a:buChar char="•"/>
            </a:pPr>
            <a:r>
              <a:rPr lang="en-US" sz="3500">
                <a:solidFill>
                  <a:srgbClr val="22404D"/>
                </a:solidFill>
                <a:latin typeface="Montserrat Semi-Bold"/>
              </a:rPr>
              <a:t>OCDE: Introducción al mercado de un nuevo o mejorado producto o servicio, proceso, método de comercialización o de un nuevo método organizativo en las prácticas internas de una empresa.</a:t>
            </a:r>
          </a:p>
          <a:p>
            <a:pPr algn="just">
              <a:lnSpc>
                <a:spcPts val="4900"/>
              </a:lnSpc>
            </a:pPr>
            <a:endParaRPr lang="en-US" sz="3500">
              <a:solidFill>
                <a:srgbClr val="22404D"/>
              </a:solidFill>
              <a:latin typeface="Montserrat Semi-Bold"/>
            </a:endParaRPr>
          </a:p>
          <a:p>
            <a:pPr marL="755651" lvl="1" indent="-377825" algn="just">
              <a:lnSpc>
                <a:spcPts val="4900"/>
              </a:lnSpc>
              <a:buFont typeface="Arial"/>
              <a:buChar char="•"/>
            </a:pPr>
            <a:r>
              <a:rPr lang="en-US" sz="3500">
                <a:solidFill>
                  <a:srgbClr val="22404D"/>
                </a:solidFill>
                <a:latin typeface="Montserrat Semi-Bold Bold"/>
              </a:rPr>
              <a:t>Capacidad de adicionar "novedad" a algo ya existente.  </a:t>
            </a:r>
          </a:p>
        </p:txBody>
      </p:sp>
      <p:grpSp>
        <p:nvGrpSpPr>
          <p:cNvPr id="4" name="Group 4"/>
          <p:cNvGrpSpPr/>
          <p:nvPr/>
        </p:nvGrpSpPr>
        <p:grpSpPr>
          <a:xfrm rot="-61805">
            <a:off x="13946135" y="7694553"/>
            <a:ext cx="4295607" cy="5184893"/>
            <a:chOff x="0" y="0"/>
            <a:chExt cx="5727476" cy="6913191"/>
          </a:xfrm>
        </p:grpSpPr>
        <p:grpSp>
          <p:nvGrpSpPr>
            <p:cNvPr id="5" name="Group 5"/>
            <p:cNvGrpSpPr/>
            <p:nvPr/>
          </p:nvGrpSpPr>
          <p:grpSpPr>
            <a:xfrm rot="-2700000">
              <a:off x="369931" y="1626478"/>
              <a:ext cx="5438565" cy="2023568"/>
              <a:chOff x="0" y="0"/>
              <a:chExt cx="1092245" cy="406400"/>
            </a:xfrm>
          </p:grpSpPr>
          <p:sp>
            <p:nvSpPr>
              <p:cNvPr id="6" name="Freeform 6"/>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7" name="Group 7"/>
            <p:cNvGrpSpPr/>
            <p:nvPr/>
          </p:nvGrpSpPr>
          <p:grpSpPr>
            <a:xfrm rot="-2700000">
              <a:off x="-98719" y="3220415"/>
              <a:ext cx="5559423" cy="2023568"/>
              <a:chOff x="0" y="0"/>
              <a:chExt cx="1116518" cy="406400"/>
            </a:xfrm>
          </p:grpSpPr>
          <p:sp>
            <p:nvSpPr>
              <p:cNvPr id="8" name="Freeform 8"/>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9" name="Group 9"/>
          <p:cNvGrpSpPr/>
          <p:nvPr/>
        </p:nvGrpSpPr>
        <p:grpSpPr>
          <a:xfrm rot="-61805">
            <a:off x="46258" y="-2067136"/>
            <a:ext cx="4295607" cy="5184893"/>
            <a:chOff x="0" y="0"/>
            <a:chExt cx="5727476" cy="6913191"/>
          </a:xfrm>
        </p:grpSpPr>
        <p:grpSp>
          <p:nvGrpSpPr>
            <p:cNvPr id="10" name="Group 10"/>
            <p:cNvGrpSpPr/>
            <p:nvPr/>
          </p:nvGrpSpPr>
          <p:grpSpPr>
            <a:xfrm rot="-2700000">
              <a:off x="369931" y="1626478"/>
              <a:ext cx="5438565" cy="2023568"/>
              <a:chOff x="0" y="0"/>
              <a:chExt cx="1092245" cy="406400"/>
            </a:xfrm>
          </p:grpSpPr>
          <p:sp>
            <p:nvSpPr>
              <p:cNvPr id="11" name="Freeform 11"/>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2" name="Group 12"/>
            <p:cNvGrpSpPr/>
            <p:nvPr/>
          </p:nvGrpSpPr>
          <p:grpSpPr>
            <a:xfrm rot="-2700000">
              <a:off x="-98719" y="3220415"/>
              <a:ext cx="5559423" cy="2023568"/>
              <a:chOff x="0" y="0"/>
              <a:chExt cx="1116518" cy="406400"/>
            </a:xfrm>
          </p:grpSpPr>
          <p:sp>
            <p:nvSpPr>
              <p:cNvPr id="13" name="Freeform 13"/>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pic>
        <p:nvPicPr>
          <p:cNvPr id="14" name="Picture 14"/>
          <p:cNvPicPr>
            <a:picLocks noChangeAspect="1"/>
          </p:cNvPicPr>
          <p:nvPr/>
        </p:nvPicPr>
        <p:blipFill>
          <a:blip r:embed="rId2"/>
          <a:srcRect/>
          <a:stretch>
            <a:fillRect/>
          </a:stretch>
        </p:blipFill>
        <p:spPr>
          <a:xfrm>
            <a:off x="11262420" y="-1097854"/>
            <a:ext cx="9663036" cy="54328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76745" y="-1563747"/>
            <a:ext cx="4295607" cy="5184893"/>
            <a:chOff x="0" y="0"/>
            <a:chExt cx="5727476" cy="6913191"/>
          </a:xfrm>
        </p:grpSpPr>
        <p:grpSp>
          <p:nvGrpSpPr>
            <p:cNvPr id="3" name="Group 3"/>
            <p:cNvGrpSpPr/>
            <p:nvPr/>
          </p:nvGrpSpPr>
          <p:grpSpPr>
            <a:xfrm rot="-2700000">
              <a:off x="369931" y="1626478"/>
              <a:ext cx="5438565" cy="2023568"/>
              <a:chOff x="0" y="0"/>
              <a:chExt cx="1092245" cy="406400"/>
            </a:xfrm>
          </p:grpSpPr>
          <p:sp>
            <p:nvSpPr>
              <p:cNvPr id="4" name="Freeform 4"/>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5" name="Group 5"/>
            <p:cNvGrpSpPr/>
            <p:nvPr/>
          </p:nvGrpSpPr>
          <p:grpSpPr>
            <a:xfrm rot="-2700000">
              <a:off x="-98719" y="3220415"/>
              <a:ext cx="5559423" cy="2023568"/>
              <a:chOff x="0" y="0"/>
              <a:chExt cx="1116518" cy="406400"/>
            </a:xfrm>
          </p:grpSpPr>
          <p:sp>
            <p:nvSpPr>
              <p:cNvPr id="6" name="Freeform 6"/>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7" name="Group 7"/>
          <p:cNvGrpSpPr/>
          <p:nvPr/>
        </p:nvGrpSpPr>
        <p:grpSpPr>
          <a:xfrm rot="-5400000">
            <a:off x="14425250" y="6979320"/>
            <a:ext cx="4295607" cy="5184893"/>
            <a:chOff x="0" y="0"/>
            <a:chExt cx="5727476" cy="6913191"/>
          </a:xfrm>
        </p:grpSpPr>
        <p:grpSp>
          <p:nvGrpSpPr>
            <p:cNvPr id="8" name="Group 8"/>
            <p:cNvGrpSpPr/>
            <p:nvPr/>
          </p:nvGrpSpPr>
          <p:grpSpPr>
            <a:xfrm rot="-2700000">
              <a:off x="369931" y="1626478"/>
              <a:ext cx="5438565" cy="2023568"/>
              <a:chOff x="0" y="0"/>
              <a:chExt cx="1092245" cy="406400"/>
            </a:xfrm>
          </p:grpSpPr>
          <p:sp>
            <p:nvSpPr>
              <p:cNvPr id="9" name="Freeform 9"/>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0" name="Group 10"/>
            <p:cNvGrpSpPr/>
            <p:nvPr/>
          </p:nvGrpSpPr>
          <p:grpSpPr>
            <a:xfrm rot="-2700000">
              <a:off x="-98719" y="3220415"/>
              <a:ext cx="5559423" cy="2023568"/>
              <a:chOff x="0" y="0"/>
              <a:chExt cx="1116518" cy="406400"/>
            </a:xfrm>
          </p:grpSpPr>
          <p:sp>
            <p:nvSpPr>
              <p:cNvPr id="11" name="Freeform 11"/>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pic>
        <p:nvPicPr>
          <p:cNvPr id="12" name="Picture 12"/>
          <p:cNvPicPr>
            <a:picLocks noChangeAspect="1"/>
          </p:cNvPicPr>
          <p:nvPr/>
        </p:nvPicPr>
        <p:blipFill>
          <a:blip r:embed="rId2"/>
          <a:srcRect/>
          <a:stretch>
            <a:fillRect/>
          </a:stretch>
        </p:blipFill>
        <p:spPr>
          <a:xfrm>
            <a:off x="10795964" y="-777926"/>
            <a:ext cx="9663036" cy="5432886"/>
          </a:xfrm>
          <a:prstGeom prst="rect">
            <a:avLst/>
          </a:prstGeom>
        </p:spPr>
      </p:pic>
      <p:pic>
        <p:nvPicPr>
          <p:cNvPr id="13" name="Picture 13"/>
          <p:cNvPicPr>
            <a:picLocks noChangeAspect="1"/>
          </p:cNvPicPr>
          <p:nvPr/>
        </p:nvPicPr>
        <p:blipFill>
          <a:blip r:embed="rId3"/>
          <a:srcRect/>
          <a:stretch>
            <a:fillRect/>
          </a:stretch>
        </p:blipFill>
        <p:spPr>
          <a:xfrm>
            <a:off x="454435" y="5551335"/>
            <a:ext cx="2378377" cy="2380491"/>
          </a:xfrm>
          <a:prstGeom prst="rect">
            <a:avLst/>
          </a:prstGeom>
        </p:spPr>
      </p:pic>
      <p:pic>
        <p:nvPicPr>
          <p:cNvPr id="14" name="Picture 14"/>
          <p:cNvPicPr>
            <a:picLocks noChangeAspect="1"/>
          </p:cNvPicPr>
          <p:nvPr/>
        </p:nvPicPr>
        <p:blipFill>
          <a:blip r:embed="rId4"/>
          <a:srcRect/>
          <a:stretch>
            <a:fillRect/>
          </a:stretch>
        </p:blipFill>
        <p:spPr>
          <a:xfrm>
            <a:off x="429430" y="3441844"/>
            <a:ext cx="2428388" cy="2426232"/>
          </a:xfrm>
          <a:prstGeom prst="rect">
            <a:avLst/>
          </a:prstGeom>
        </p:spPr>
      </p:pic>
      <p:sp>
        <p:nvSpPr>
          <p:cNvPr id="15" name="TextBox 15"/>
          <p:cNvSpPr txBox="1"/>
          <p:nvPr/>
        </p:nvSpPr>
        <p:spPr>
          <a:xfrm>
            <a:off x="3563505" y="1513814"/>
            <a:ext cx="11160989" cy="936625"/>
          </a:xfrm>
          <a:prstGeom prst="rect">
            <a:avLst/>
          </a:prstGeom>
        </p:spPr>
        <p:txBody>
          <a:bodyPr lIns="0" tIns="0" rIns="0" bIns="0" rtlCol="0" anchor="t">
            <a:spAutoFit/>
          </a:bodyPr>
          <a:lstStyle/>
          <a:p>
            <a:pPr algn="ctr">
              <a:lnSpc>
                <a:spcPts val="7699"/>
              </a:lnSpc>
            </a:pPr>
            <a:r>
              <a:rPr lang="en-US" sz="5499">
                <a:solidFill>
                  <a:srgbClr val="22404D"/>
                </a:solidFill>
                <a:latin typeface="Montserrat Semi-Bold Bold"/>
              </a:rPr>
              <a:t>Tipos de innovación</a:t>
            </a:r>
          </a:p>
        </p:txBody>
      </p:sp>
      <p:sp>
        <p:nvSpPr>
          <p:cNvPr id="16" name="TextBox 16"/>
          <p:cNvSpPr txBox="1"/>
          <p:nvPr/>
        </p:nvSpPr>
        <p:spPr>
          <a:xfrm>
            <a:off x="2857818" y="3737651"/>
            <a:ext cx="14158590" cy="4194175"/>
          </a:xfrm>
          <a:prstGeom prst="rect">
            <a:avLst/>
          </a:prstGeom>
        </p:spPr>
        <p:txBody>
          <a:bodyPr lIns="0" tIns="0" rIns="0" bIns="0" rtlCol="0" anchor="t">
            <a:spAutoFit/>
          </a:bodyPr>
          <a:lstStyle/>
          <a:p>
            <a:pPr>
              <a:lnSpc>
                <a:spcPts val="5599"/>
              </a:lnSpc>
              <a:spcBef>
                <a:spcPct val="0"/>
              </a:spcBef>
            </a:pPr>
            <a:r>
              <a:rPr lang="en-US" sz="3999">
                <a:solidFill>
                  <a:srgbClr val="22404D"/>
                </a:solidFill>
                <a:latin typeface="Montserrat Semi-Bold Bold"/>
              </a:rPr>
              <a:t>Producto / Servicio:</a:t>
            </a:r>
            <a:r>
              <a:rPr lang="en-US" sz="3999">
                <a:solidFill>
                  <a:srgbClr val="22404D"/>
                </a:solidFill>
                <a:latin typeface="Montserrat Semi-Bold"/>
              </a:rPr>
              <a:t> Generación de buenas ideas para hacer productos / servicios comercialmente exitosos.</a:t>
            </a:r>
          </a:p>
          <a:p>
            <a:pPr>
              <a:lnSpc>
                <a:spcPts val="5599"/>
              </a:lnSpc>
              <a:spcBef>
                <a:spcPct val="0"/>
              </a:spcBef>
            </a:pPr>
            <a:endParaRPr lang="en-US" sz="3999">
              <a:solidFill>
                <a:srgbClr val="22404D"/>
              </a:solidFill>
              <a:latin typeface="Montserrat Semi-Bold"/>
            </a:endParaRPr>
          </a:p>
          <a:p>
            <a:pPr>
              <a:lnSpc>
                <a:spcPts val="5599"/>
              </a:lnSpc>
              <a:spcBef>
                <a:spcPct val="0"/>
              </a:spcBef>
            </a:pPr>
            <a:r>
              <a:rPr lang="en-US" sz="3999">
                <a:solidFill>
                  <a:srgbClr val="22404D"/>
                </a:solidFill>
                <a:latin typeface="Montserrat Semi-Bold Bold"/>
              </a:rPr>
              <a:t>Procesos:</a:t>
            </a:r>
            <a:r>
              <a:rPr lang="en-US" sz="3999">
                <a:solidFill>
                  <a:srgbClr val="22404D"/>
                </a:solidFill>
                <a:latin typeface="Montserrat Semi-Bold"/>
              </a:rPr>
              <a:t> Implementación de nuevos procesos de fabricación, logística o distribución para que sean más eficientes y eficaces.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3563505" y="1215878"/>
            <a:ext cx="11160989" cy="762000"/>
          </a:xfrm>
          <a:prstGeom prst="rect">
            <a:avLst/>
          </a:prstGeom>
        </p:spPr>
        <p:txBody>
          <a:bodyPr lIns="0" tIns="0" rIns="0" bIns="0" rtlCol="0" anchor="t">
            <a:spAutoFit/>
          </a:bodyPr>
          <a:lstStyle/>
          <a:p>
            <a:pPr algn="ctr">
              <a:lnSpc>
                <a:spcPts val="6299"/>
              </a:lnSpc>
            </a:pPr>
            <a:endParaRPr/>
          </a:p>
        </p:txBody>
      </p:sp>
      <p:pic>
        <p:nvPicPr>
          <p:cNvPr id="3" name="Picture 3"/>
          <p:cNvPicPr>
            <a:picLocks noChangeAspect="1"/>
          </p:cNvPicPr>
          <p:nvPr/>
        </p:nvPicPr>
        <p:blipFill>
          <a:blip r:embed="rId2"/>
          <a:srcRect/>
          <a:stretch>
            <a:fillRect/>
          </a:stretch>
        </p:blipFill>
        <p:spPr>
          <a:xfrm>
            <a:off x="11262420" y="-1097854"/>
            <a:ext cx="9663036" cy="5432886"/>
          </a:xfrm>
          <a:prstGeom prst="rect">
            <a:avLst/>
          </a:prstGeom>
        </p:spPr>
      </p:pic>
      <p:pic>
        <p:nvPicPr>
          <p:cNvPr id="4" name="Picture 4"/>
          <p:cNvPicPr>
            <a:picLocks noChangeAspect="1"/>
          </p:cNvPicPr>
          <p:nvPr/>
        </p:nvPicPr>
        <p:blipFill>
          <a:blip r:embed="rId3"/>
          <a:srcRect/>
          <a:stretch>
            <a:fillRect/>
          </a:stretch>
        </p:blipFill>
        <p:spPr>
          <a:xfrm>
            <a:off x="620484" y="6758273"/>
            <a:ext cx="2194062" cy="2194062"/>
          </a:xfrm>
          <a:prstGeom prst="rect">
            <a:avLst/>
          </a:prstGeom>
        </p:spPr>
      </p:pic>
      <p:pic>
        <p:nvPicPr>
          <p:cNvPr id="5" name="Picture 5"/>
          <p:cNvPicPr>
            <a:picLocks noChangeAspect="1"/>
          </p:cNvPicPr>
          <p:nvPr/>
        </p:nvPicPr>
        <p:blipFill>
          <a:blip r:embed="rId4"/>
          <a:srcRect/>
          <a:stretch>
            <a:fillRect/>
          </a:stretch>
        </p:blipFill>
        <p:spPr>
          <a:xfrm>
            <a:off x="620484" y="3725483"/>
            <a:ext cx="2147280" cy="2147280"/>
          </a:xfrm>
          <a:prstGeom prst="rect">
            <a:avLst/>
          </a:prstGeom>
        </p:spPr>
      </p:pic>
      <p:sp>
        <p:nvSpPr>
          <p:cNvPr id="6" name="TextBox 6"/>
          <p:cNvSpPr txBox="1"/>
          <p:nvPr/>
        </p:nvSpPr>
        <p:spPr>
          <a:xfrm>
            <a:off x="3563505" y="1513814"/>
            <a:ext cx="11160989" cy="936625"/>
          </a:xfrm>
          <a:prstGeom prst="rect">
            <a:avLst/>
          </a:prstGeom>
        </p:spPr>
        <p:txBody>
          <a:bodyPr lIns="0" tIns="0" rIns="0" bIns="0" rtlCol="0" anchor="t">
            <a:spAutoFit/>
          </a:bodyPr>
          <a:lstStyle/>
          <a:p>
            <a:pPr algn="ctr">
              <a:lnSpc>
                <a:spcPts val="7699"/>
              </a:lnSpc>
            </a:pPr>
            <a:r>
              <a:rPr lang="en-US" sz="5499">
                <a:solidFill>
                  <a:srgbClr val="22404D"/>
                </a:solidFill>
                <a:latin typeface="Montserrat Semi-Bold Bold"/>
              </a:rPr>
              <a:t>Tipos de innovación</a:t>
            </a:r>
          </a:p>
        </p:txBody>
      </p:sp>
      <p:sp>
        <p:nvSpPr>
          <p:cNvPr id="7" name="TextBox 7"/>
          <p:cNvSpPr txBox="1"/>
          <p:nvPr/>
        </p:nvSpPr>
        <p:spPr>
          <a:xfrm>
            <a:off x="2791155" y="3348459"/>
            <a:ext cx="14468145" cy="5603875"/>
          </a:xfrm>
          <a:prstGeom prst="rect">
            <a:avLst/>
          </a:prstGeom>
        </p:spPr>
        <p:txBody>
          <a:bodyPr lIns="0" tIns="0" rIns="0" bIns="0" rtlCol="0" anchor="t">
            <a:spAutoFit/>
          </a:bodyPr>
          <a:lstStyle/>
          <a:p>
            <a:pPr>
              <a:lnSpc>
                <a:spcPts val="5599"/>
              </a:lnSpc>
              <a:spcBef>
                <a:spcPct val="0"/>
              </a:spcBef>
            </a:pPr>
            <a:r>
              <a:rPr lang="en-US" sz="3999">
                <a:solidFill>
                  <a:srgbClr val="22404D"/>
                </a:solidFill>
                <a:latin typeface="Montserrat Semi-Bold Bold"/>
              </a:rPr>
              <a:t>Organizacional:</a:t>
            </a:r>
            <a:r>
              <a:rPr lang="en-US" sz="3999">
                <a:solidFill>
                  <a:srgbClr val="22404D"/>
                </a:solidFill>
                <a:latin typeface="Montserrat Semi-Bold"/>
              </a:rPr>
              <a:t> Desarrollo de nuevos métodos aplicados a la gestión del conocimiento, formación, tiempo, evaluación, riesgo, sistema de calidad y administración.</a:t>
            </a:r>
          </a:p>
          <a:p>
            <a:pPr>
              <a:lnSpc>
                <a:spcPts val="5599"/>
              </a:lnSpc>
              <a:spcBef>
                <a:spcPct val="0"/>
              </a:spcBef>
            </a:pPr>
            <a:endParaRPr lang="en-US" sz="3999">
              <a:solidFill>
                <a:srgbClr val="22404D"/>
              </a:solidFill>
              <a:latin typeface="Montserrat Semi-Bold"/>
            </a:endParaRPr>
          </a:p>
          <a:p>
            <a:pPr>
              <a:lnSpc>
                <a:spcPts val="5599"/>
              </a:lnSpc>
              <a:spcBef>
                <a:spcPct val="0"/>
              </a:spcBef>
            </a:pPr>
            <a:r>
              <a:rPr lang="en-US" sz="3999">
                <a:solidFill>
                  <a:srgbClr val="22404D"/>
                </a:solidFill>
                <a:latin typeface="Montserrat Semi-Bold Bold"/>
              </a:rPr>
              <a:t>Marketing:</a:t>
            </a:r>
            <a:r>
              <a:rPr lang="en-US" sz="3999">
                <a:solidFill>
                  <a:srgbClr val="22404D"/>
                </a:solidFill>
                <a:latin typeface="Montserrat Semi-Bold"/>
              </a:rPr>
              <a:t> Implementación de nuevas formas de marketing, incluyendo el diseño, precio, distribución y promoción</a:t>
            </a:r>
          </a:p>
        </p:txBody>
      </p:sp>
      <p:grpSp>
        <p:nvGrpSpPr>
          <p:cNvPr id="8" name="Group 8"/>
          <p:cNvGrpSpPr/>
          <p:nvPr/>
        </p:nvGrpSpPr>
        <p:grpSpPr>
          <a:xfrm rot="5400000">
            <a:off x="-1176745" y="-1563747"/>
            <a:ext cx="4295607" cy="5184893"/>
            <a:chOff x="0" y="0"/>
            <a:chExt cx="5727476" cy="6913191"/>
          </a:xfrm>
        </p:grpSpPr>
        <p:grpSp>
          <p:nvGrpSpPr>
            <p:cNvPr id="9" name="Group 9"/>
            <p:cNvGrpSpPr/>
            <p:nvPr/>
          </p:nvGrpSpPr>
          <p:grpSpPr>
            <a:xfrm rot="-2700000">
              <a:off x="369931" y="1626478"/>
              <a:ext cx="5438565" cy="2023568"/>
              <a:chOff x="0" y="0"/>
              <a:chExt cx="1092245" cy="406400"/>
            </a:xfrm>
          </p:grpSpPr>
          <p:sp>
            <p:nvSpPr>
              <p:cNvPr id="10" name="Freeform 10"/>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1" name="Group 11"/>
            <p:cNvGrpSpPr/>
            <p:nvPr/>
          </p:nvGrpSpPr>
          <p:grpSpPr>
            <a:xfrm rot="-2700000">
              <a:off x="-98719" y="3220415"/>
              <a:ext cx="5559423" cy="2023568"/>
              <a:chOff x="0" y="0"/>
              <a:chExt cx="1116518" cy="406400"/>
            </a:xfrm>
          </p:grpSpPr>
          <p:sp>
            <p:nvSpPr>
              <p:cNvPr id="12" name="Freeform 12"/>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3" name="Group 13"/>
          <p:cNvGrpSpPr/>
          <p:nvPr/>
        </p:nvGrpSpPr>
        <p:grpSpPr>
          <a:xfrm rot="-5400000">
            <a:off x="15842326" y="7694553"/>
            <a:ext cx="4295607" cy="5184893"/>
            <a:chOff x="0" y="0"/>
            <a:chExt cx="5727476" cy="6913191"/>
          </a:xfrm>
        </p:grpSpPr>
        <p:grpSp>
          <p:nvGrpSpPr>
            <p:cNvPr id="14" name="Group 14"/>
            <p:cNvGrpSpPr/>
            <p:nvPr/>
          </p:nvGrpSpPr>
          <p:grpSpPr>
            <a:xfrm rot="-2700000">
              <a:off x="369931" y="1626478"/>
              <a:ext cx="5438565" cy="2023568"/>
              <a:chOff x="0" y="0"/>
              <a:chExt cx="1092245" cy="406400"/>
            </a:xfrm>
          </p:grpSpPr>
          <p:sp>
            <p:nvSpPr>
              <p:cNvPr id="15" name="Freeform 15"/>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6" name="Group 16"/>
            <p:cNvGrpSpPr/>
            <p:nvPr/>
          </p:nvGrpSpPr>
          <p:grpSpPr>
            <a:xfrm rot="-2700000">
              <a:off x="-98719" y="3220415"/>
              <a:ext cx="5559423" cy="2023568"/>
              <a:chOff x="0" y="0"/>
              <a:chExt cx="1116518" cy="406400"/>
            </a:xfrm>
          </p:grpSpPr>
          <p:sp>
            <p:nvSpPr>
              <p:cNvPr id="17" name="Freeform 17"/>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13431231" y="4906804"/>
            <a:ext cx="6126160" cy="7255193"/>
            <a:chOff x="0" y="0"/>
            <a:chExt cx="8168214" cy="9673590"/>
          </a:xfrm>
        </p:grpSpPr>
        <p:grpSp>
          <p:nvGrpSpPr>
            <p:cNvPr id="3" name="Group 3"/>
            <p:cNvGrpSpPr/>
            <p:nvPr/>
          </p:nvGrpSpPr>
          <p:grpSpPr>
            <a:xfrm rot="-2700000">
              <a:off x="1435895" y="2036143"/>
              <a:ext cx="6823242" cy="2569108"/>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008B9C"/>
              </a:solidFill>
            </p:spPr>
          </p:sp>
        </p:grpSp>
        <p:grpSp>
          <p:nvGrpSpPr>
            <p:cNvPr id="5" name="Group 5"/>
            <p:cNvGrpSpPr/>
            <p:nvPr/>
          </p:nvGrpSpPr>
          <p:grpSpPr>
            <a:xfrm rot="-2700000">
              <a:off x="-168048" y="4882144"/>
              <a:ext cx="7349881" cy="2569108"/>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99D9DF"/>
              </a:solidFill>
            </p:spPr>
          </p:sp>
        </p:grpSp>
      </p:grpSp>
      <p:grpSp>
        <p:nvGrpSpPr>
          <p:cNvPr id="7" name="Group 7"/>
          <p:cNvGrpSpPr/>
          <p:nvPr/>
        </p:nvGrpSpPr>
        <p:grpSpPr>
          <a:xfrm>
            <a:off x="10431946" y="-1607031"/>
            <a:ext cx="3426960" cy="4265666"/>
            <a:chOff x="0" y="0"/>
            <a:chExt cx="4569280" cy="5687554"/>
          </a:xfrm>
        </p:grpSpPr>
        <p:grpSp>
          <p:nvGrpSpPr>
            <p:cNvPr id="8" name="Group 8"/>
            <p:cNvGrpSpPr/>
            <p:nvPr/>
          </p:nvGrpSpPr>
          <p:grpSpPr>
            <a:xfrm rot="-2700000">
              <a:off x="27432" y="2577082"/>
              <a:ext cx="4305215" cy="1860867"/>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008B9C"/>
              </a:solidFill>
            </p:spPr>
          </p:sp>
        </p:grpSp>
        <p:grpSp>
          <p:nvGrpSpPr>
            <p:cNvPr id="10" name="Group 10"/>
            <p:cNvGrpSpPr/>
            <p:nvPr/>
          </p:nvGrpSpPr>
          <p:grpSpPr>
            <a:xfrm rot="-2700000">
              <a:off x="528051" y="1128897"/>
              <a:ext cx="3963799" cy="1860867"/>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99D9DF"/>
              </a:solidFill>
            </p:spPr>
          </p:sp>
        </p:grpSp>
      </p:grpSp>
      <p:grpSp>
        <p:nvGrpSpPr>
          <p:cNvPr id="12" name="Group 12"/>
          <p:cNvGrpSpPr/>
          <p:nvPr/>
        </p:nvGrpSpPr>
        <p:grpSpPr>
          <a:xfrm>
            <a:off x="-3533562" y="-2632035"/>
            <a:ext cx="10908612" cy="12919035"/>
            <a:chOff x="0" y="0"/>
            <a:chExt cx="14544816" cy="17225380"/>
          </a:xfrm>
        </p:grpSpPr>
        <p:grpSp>
          <p:nvGrpSpPr>
            <p:cNvPr id="13" name="Group 13"/>
            <p:cNvGrpSpPr/>
            <p:nvPr/>
          </p:nvGrpSpPr>
          <p:grpSpPr>
            <a:xfrm rot="-2700000">
              <a:off x="2556842" y="3625680"/>
              <a:ext cx="12149878" cy="4574709"/>
              <a:chOff x="0" y="0"/>
              <a:chExt cx="1079350" cy="406400"/>
            </a:xfrm>
          </p:grpSpPr>
          <p:sp>
            <p:nvSpPr>
              <p:cNvPr id="14" name="Freeform 1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99D9DF">
                  <a:alpha val="14902"/>
                </a:srgbClr>
              </a:solidFill>
            </p:spPr>
          </p:sp>
        </p:grpSp>
        <p:grpSp>
          <p:nvGrpSpPr>
            <p:cNvPr id="15" name="Group 15"/>
            <p:cNvGrpSpPr/>
            <p:nvPr/>
          </p:nvGrpSpPr>
          <p:grpSpPr>
            <a:xfrm rot="-2700000">
              <a:off x="-299237" y="8693441"/>
              <a:ext cx="13087643" cy="4574709"/>
              <a:chOff x="0" y="0"/>
              <a:chExt cx="1162657" cy="406400"/>
            </a:xfrm>
          </p:grpSpPr>
          <p:sp>
            <p:nvSpPr>
              <p:cNvPr id="16" name="Freeform 1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008B9C">
                  <a:alpha val="14902"/>
                </a:srgbClr>
              </a:solidFill>
            </p:spPr>
          </p:sp>
        </p:grpSp>
      </p:grpSp>
      <p:pic>
        <p:nvPicPr>
          <p:cNvPr id="17" name="Picture 17"/>
          <p:cNvPicPr>
            <a:picLocks noChangeAspect="1"/>
          </p:cNvPicPr>
          <p:nvPr/>
        </p:nvPicPr>
        <p:blipFill>
          <a:blip r:embed="rId2"/>
          <a:srcRect/>
          <a:stretch>
            <a:fillRect/>
          </a:stretch>
        </p:blipFill>
        <p:spPr>
          <a:xfrm>
            <a:off x="-1794214" y="-1857079"/>
            <a:ext cx="15225444" cy="8560261"/>
          </a:xfrm>
          <a:prstGeom prst="rect">
            <a:avLst/>
          </a:prstGeom>
        </p:spPr>
      </p:pic>
      <p:pic>
        <p:nvPicPr>
          <p:cNvPr id="18" name="Picture 18"/>
          <p:cNvPicPr>
            <a:picLocks noChangeAspect="1"/>
          </p:cNvPicPr>
          <p:nvPr/>
        </p:nvPicPr>
        <p:blipFill>
          <a:blip r:embed="rId3"/>
          <a:srcRect/>
          <a:stretch>
            <a:fillRect/>
          </a:stretch>
        </p:blipFill>
        <p:spPr>
          <a:xfrm>
            <a:off x="12712381" y="1725638"/>
            <a:ext cx="4546919" cy="1394828"/>
          </a:xfrm>
          <a:prstGeom prst="rect">
            <a:avLst/>
          </a:prstGeom>
        </p:spPr>
      </p:pic>
      <p:sp>
        <p:nvSpPr>
          <p:cNvPr id="19" name="TextBox 19"/>
          <p:cNvSpPr txBox="1"/>
          <p:nvPr/>
        </p:nvSpPr>
        <p:spPr>
          <a:xfrm>
            <a:off x="1286363" y="4886874"/>
            <a:ext cx="15715275" cy="1556452"/>
          </a:xfrm>
          <a:prstGeom prst="rect">
            <a:avLst/>
          </a:prstGeom>
        </p:spPr>
        <p:txBody>
          <a:bodyPr lIns="0" tIns="0" rIns="0" bIns="0" rtlCol="0" anchor="t">
            <a:spAutoFit/>
          </a:bodyPr>
          <a:lstStyle/>
          <a:p>
            <a:pPr algn="ctr">
              <a:lnSpc>
                <a:spcPts val="6299"/>
              </a:lnSpc>
            </a:pPr>
            <a:r>
              <a:rPr lang="en-US" sz="4500" dirty="0" err="1">
                <a:solidFill>
                  <a:srgbClr val="22404D"/>
                </a:solidFill>
                <a:latin typeface="Montserrat Semi-Bold"/>
              </a:rPr>
              <a:t>Hacer</a:t>
            </a:r>
            <a:r>
              <a:rPr lang="en-US" sz="4500" dirty="0">
                <a:solidFill>
                  <a:srgbClr val="22404D"/>
                </a:solidFill>
                <a:latin typeface="Montserrat Semi-Bold"/>
              </a:rPr>
              <a:t> </a:t>
            </a:r>
            <a:r>
              <a:rPr lang="en-US" sz="4500" dirty="0" err="1">
                <a:solidFill>
                  <a:srgbClr val="22404D"/>
                </a:solidFill>
                <a:latin typeface="Montserrat Semi-Bold"/>
              </a:rPr>
              <a:t>curso</a:t>
            </a:r>
            <a:r>
              <a:rPr lang="en-US" sz="4500" dirty="0">
                <a:solidFill>
                  <a:srgbClr val="22404D"/>
                </a:solidFill>
                <a:latin typeface="Montserrat Semi-Bold"/>
              </a:rPr>
              <a:t> ¨</a:t>
            </a:r>
            <a:r>
              <a:rPr lang="en-US" sz="4500" dirty="0" err="1">
                <a:solidFill>
                  <a:srgbClr val="22404D"/>
                </a:solidFill>
                <a:latin typeface="Montserrat Semi-Bold"/>
              </a:rPr>
              <a:t>Economías</a:t>
            </a:r>
            <a:r>
              <a:rPr lang="en-US" sz="4500" dirty="0">
                <a:solidFill>
                  <a:srgbClr val="22404D"/>
                </a:solidFill>
                <a:latin typeface="Montserrat Semi-Bold"/>
              </a:rPr>
              <a:t> para </a:t>
            </a:r>
            <a:r>
              <a:rPr lang="en-US" sz="4500" dirty="0" err="1">
                <a:solidFill>
                  <a:srgbClr val="22404D"/>
                </a:solidFill>
                <a:latin typeface="Montserrat Semi-Bold"/>
              </a:rPr>
              <a:t>el</a:t>
            </a:r>
            <a:r>
              <a:rPr lang="en-US" sz="4500" dirty="0">
                <a:solidFill>
                  <a:srgbClr val="22404D"/>
                </a:solidFill>
                <a:latin typeface="Montserrat Semi-Bold"/>
              </a:rPr>
              <a:t> </a:t>
            </a:r>
            <a:r>
              <a:rPr lang="en-US" sz="4500" dirty="0" err="1">
                <a:solidFill>
                  <a:srgbClr val="22404D"/>
                </a:solidFill>
                <a:latin typeface="Montserrat Semi-Bold"/>
              </a:rPr>
              <a:t>éxito</a:t>
            </a:r>
            <a:r>
              <a:rPr lang="en-US" sz="4500" dirty="0">
                <a:solidFill>
                  <a:srgbClr val="22404D"/>
                </a:solidFill>
                <a:latin typeface="Montserrat Semi-Bold"/>
              </a:rPr>
              <a:t>¨. JACR </a:t>
            </a:r>
            <a:r>
              <a:rPr lang="en-US" sz="4500" dirty="0" err="1">
                <a:solidFill>
                  <a:srgbClr val="22404D"/>
                </a:solidFill>
                <a:latin typeface="Montserrat Semi-Bold"/>
              </a:rPr>
              <a:t>enviará</a:t>
            </a:r>
            <a:r>
              <a:rPr lang="en-US" sz="4500" dirty="0">
                <a:solidFill>
                  <a:srgbClr val="22404D"/>
                </a:solidFill>
                <a:latin typeface="Montserrat Semi-Bold"/>
              </a:rPr>
              <a:t> los </a:t>
            </a:r>
            <a:r>
              <a:rPr lang="en-US" sz="4500" dirty="0" err="1">
                <a:solidFill>
                  <a:srgbClr val="22404D"/>
                </a:solidFill>
                <a:latin typeface="Montserrat Semi-Bold"/>
              </a:rPr>
              <a:t>usuarios</a:t>
            </a:r>
            <a:r>
              <a:rPr lang="en-US" sz="4500" dirty="0">
                <a:solidFill>
                  <a:srgbClr val="22404D"/>
                </a:solidFill>
                <a:latin typeface="Montserrat Semi-Bold"/>
              </a:rPr>
              <a:t> al </a:t>
            </a:r>
            <a:r>
              <a:rPr lang="en-US" sz="4500" dirty="0" err="1">
                <a:solidFill>
                  <a:srgbClr val="22404D"/>
                </a:solidFill>
                <a:latin typeface="Montserrat Semi-Bold"/>
              </a:rPr>
              <a:t>docente</a:t>
            </a:r>
            <a:r>
              <a:rPr lang="en-US" sz="4500" dirty="0">
                <a:solidFill>
                  <a:srgbClr val="22404D"/>
                </a:solidFill>
                <a:latin typeface="Montserrat Semi-Bold"/>
              </a:rPr>
              <a:t> tutor.</a:t>
            </a:r>
          </a:p>
        </p:txBody>
      </p:sp>
      <p:sp>
        <p:nvSpPr>
          <p:cNvPr id="20" name="TextBox 20"/>
          <p:cNvSpPr txBox="1"/>
          <p:nvPr/>
        </p:nvSpPr>
        <p:spPr>
          <a:xfrm>
            <a:off x="7596807" y="3827483"/>
            <a:ext cx="3094385" cy="914400"/>
          </a:xfrm>
          <a:prstGeom prst="rect">
            <a:avLst/>
          </a:prstGeom>
        </p:spPr>
        <p:txBody>
          <a:bodyPr lIns="0" tIns="0" rIns="0" bIns="0" rtlCol="0" anchor="t">
            <a:spAutoFit/>
          </a:bodyPr>
          <a:lstStyle/>
          <a:p>
            <a:pPr algn="ctr">
              <a:lnSpc>
                <a:spcPts val="7200"/>
              </a:lnSpc>
            </a:pPr>
            <a:r>
              <a:rPr lang="en-US" sz="6000" spc="-359">
                <a:solidFill>
                  <a:srgbClr val="285F74"/>
                </a:solidFill>
                <a:latin typeface="Montserrat Extra-Bold"/>
              </a:rPr>
              <a:t>Tarea</a:t>
            </a:r>
          </a:p>
        </p:txBody>
      </p:sp>
      <p:sp>
        <p:nvSpPr>
          <p:cNvPr id="21" name="TextBox 21"/>
          <p:cNvSpPr txBox="1"/>
          <p:nvPr/>
        </p:nvSpPr>
        <p:spPr>
          <a:xfrm>
            <a:off x="6644091" y="6534150"/>
            <a:ext cx="4999818" cy="914400"/>
          </a:xfrm>
          <a:prstGeom prst="rect">
            <a:avLst/>
          </a:prstGeom>
        </p:spPr>
        <p:txBody>
          <a:bodyPr lIns="0" tIns="0" rIns="0" bIns="0" rtlCol="0" anchor="t">
            <a:spAutoFit/>
          </a:bodyPr>
          <a:lstStyle/>
          <a:p>
            <a:pPr algn="ctr">
              <a:lnSpc>
                <a:spcPts val="7200"/>
              </a:lnSpc>
            </a:pPr>
            <a:r>
              <a:rPr lang="en-US" sz="6000" spc="-359" dirty="0" err="1">
                <a:solidFill>
                  <a:srgbClr val="285F74"/>
                </a:solidFill>
                <a:latin typeface="Montserrat Extra-Bold"/>
              </a:rPr>
              <a:t>Subir</a:t>
            </a:r>
            <a:r>
              <a:rPr lang="en-US" sz="6000" spc="-359" dirty="0">
                <a:solidFill>
                  <a:srgbClr val="285F74"/>
                </a:solidFill>
                <a:latin typeface="Montserrat Extra-Bold"/>
              </a:rPr>
              <a:t> al link</a:t>
            </a:r>
          </a:p>
        </p:txBody>
      </p:sp>
      <p:sp>
        <p:nvSpPr>
          <p:cNvPr id="22" name="TextBox 22"/>
          <p:cNvSpPr txBox="1"/>
          <p:nvPr/>
        </p:nvSpPr>
        <p:spPr>
          <a:xfrm>
            <a:off x="1286363" y="7772400"/>
            <a:ext cx="15715275" cy="762000"/>
          </a:xfrm>
          <a:prstGeom prst="rect">
            <a:avLst/>
          </a:prstGeom>
        </p:spPr>
        <p:txBody>
          <a:bodyPr lIns="0" tIns="0" rIns="0" bIns="0" rtlCol="0" anchor="t">
            <a:spAutoFit/>
          </a:bodyPr>
          <a:lstStyle/>
          <a:p>
            <a:pPr algn="ctr">
              <a:lnSpc>
                <a:spcPts val="6299"/>
              </a:lnSpc>
            </a:pPr>
            <a:r>
              <a:rPr lang="en-US" sz="4500" dirty="0" err="1">
                <a:solidFill>
                  <a:srgbClr val="22404D"/>
                </a:solidFill>
                <a:latin typeface="Montserrat Semi-Bold"/>
              </a:rPr>
              <a:t>Organigrama</a:t>
            </a:r>
            <a:r>
              <a:rPr lang="en-US" sz="4500" dirty="0">
                <a:solidFill>
                  <a:srgbClr val="22404D"/>
                </a:solidFill>
                <a:latin typeface="Montserrat Semi-Bold"/>
              </a:rPr>
              <a:t> y </a:t>
            </a:r>
            <a:r>
              <a:rPr lang="en-US" sz="4500" dirty="0" err="1">
                <a:solidFill>
                  <a:srgbClr val="22404D"/>
                </a:solidFill>
                <a:latin typeface="Montserrat Semi-Bold"/>
              </a:rPr>
              <a:t>registro</a:t>
            </a:r>
            <a:r>
              <a:rPr lang="en-US" sz="4500" dirty="0">
                <a:solidFill>
                  <a:srgbClr val="22404D"/>
                </a:solidFill>
                <a:latin typeface="Montserrat Semi-Bold"/>
              </a:rPr>
              <a:t> de </a:t>
            </a:r>
            <a:r>
              <a:rPr lang="en-US" sz="4500" dirty="0" err="1">
                <a:solidFill>
                  <a:srgbClr val="22404D"/>
                </a:solidFill>
                <a:latin typeface="Montserrat Semi-Bold"/>
              </a:rPr>
              <a:t>accionistas</a:t>
            </a:r>
            <a:r>
              <a:rPr lang="en-US" sz="4500" dirty="0">
                <a:solidFill>
                  <a:srgbClr val="22404D"/>
                </a:solidFill>
                <a:latin typeface="Montserrat Semi-Bo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4445" y="-2077088"/>
            <a:ext cx="19076891" cy="10725675"/>
          </a:xfrm>
          <a:prstGeom prst="rect">
            <a:avLst/>
          </a:prstGeom>
        </p:spPr>
      </p:pic>
      <p:pic>
        <p:nvPicPr>
          <p:cNvPr id="3" name="Picture 3"/>
          <p:cNvPicPr>
            <a:picLocks noChangeAspect="1"/>
          </p:cNvPicPr>
          <p:nvPr/>
        </p:nvPicPr>
        <p:blipFill>
          <a:blip r:embed="rId3"/>
          <a:srcRect/>
          <a:stretch>
            <a:fillRect/>
          </a:stretch>
        </p:blipFill>
        <p:spPr>
          <a:xfrm>
            <a:off x="5717492" y="5803383"/>
            <a:ext cx="6853017" cy="2102254"/>
          </a:xfrm>
          <a:prstGeom prst="rect">
            <a:avLst/>
          </a:prstGeom>
        </p:spPr>
      </p:pic>
      <p:sp>
        <p:nvSpPr>
          <p:cNvPr id="4" name="TextBox 4"/>
          <p:cNvSpPr txBox="1"/>
          <p:nvPr/>
        </p:nvSpPr>
        <p:spPr>
          <a:xfrm>
            <a:off x="3701095" y="8845550"/>
            <a:ext cx="10885810" cy="412750"/>
          </a:xfrm>
          <a:prstGeom prst="rect">
            <a:avLst/>
          </a:prstGeom>
        </p:spPr>
        <p:txBody>
          <a:bodyPr lIns="0" tIns="0" rIns="0" bIns="0" rtlCol="0" anchor="t">
            <a:spAutoFit/>
          </a:bodyPr>
          <a:lstStyle/>
          <a:p>
            <a:pPr algn="ctr">
              <a:lnSpc>
                <a:spcPts val="3499"/>
              </a:lnSpc>
            </a:pPr>
            <a:r>
              <a:rPr lang="en-US" sz="2499">
                <a:solidFill>
                  <a:srgbClr val="285F74"/>
                </a:solidFill>
                <a:latin typeface="Montserrat Semi-Bold"/>
              </a:rPr>
              <a:t>Todos los derechos reservados, Junior Achievement Costa Rica</a:t>
            </a:r>
          </a:p>
        </p:txBody>
      </p:sp>
      <p:grpSp>
        <p:nvGrpSpPr>
          <p:cNvPr id="5" name="Group 5"/>
          <p:cNvGrpSpPr/>
          <p:nvPr/>
        </p:nvGrpSpPr>
        <p:grpSpPr>
          <a:xfrm>
            <a:off x="-3520704" y="-1838377"/>
            <a:ext cx="10908612" cy="12919035"/>
            <a:chOff x="0" y="0"/>
            <a:chExt cx="14544816" cy="17225380"/>
          </a:xfrm>
        </p:grpSpPr>
        <p:grpSp>
          <p:nvGrpSpPr>
            <p:cNvPr id="6" name="Group 6"/>
            <p:cNvGrpSpPr/>
            <p:nvPr/>
          </p:nvGrpSpPr>
          <p:grpSpPr>
            <a:xfrm rot="-2700000">
              <a:off x="2556842" y="3625680"/>
              <a:ext cx="12149878" cy="4574709"/>
              <a:chOff x="0" y="0"/>
              <a:chExt cx="1079350" cy="406400"/>
            </a:xfrm>
          </p:grpSpPr>
          <p:sp>
            <p:nvSpPr>
              <p:cNvPr id="7" name="Freeform 7"/>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99D9DF">
                  <a:alpha val="14902"/>
                </a:srgbClr>
              </a:solidFill>
            </p:spPr>
          </p:sp>
        </p:grpSp>
        <p:grpSp>
          <p:nvGrpSpPr>
            <p:cNvPr id="8" name="Group 8"/>
            <p:cNvGrpSpPr/>
            <p:nvPr/>
          </p:nvGrpSpPr>
          <p:grpSpPr>
            <a:xfrm rot="-2700000">
              <a:off x="-299237" y="8693441"/>
              <a:ext cx="13087643" cy="4574709"/>
              <a:chOff x="0" y="0"/>
              <a:chExt cx="1162657" cy="406400"/>
            </a:xfrm>
          </p:grpSpPr>
          <p:sp>
            <p:nvSpPr>
              <p:cNvPr id="9" name="Freeform 9"/>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E3E24F">
                  <a:alpha val="14902"/>
                </a:srgbClr>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3412703" y="1950745"/>
            <a:ext cx="11462593" cy="762000"/>
          </a:xfrm>
          <a:prstGeom prst="rect">
            <a:avLst/>
          </a:prstGeom>
        </p:spPr>
        <p:txBody>
          <a:bodyPr lIns="0" tIns="0" rIns="0" bIns="0" rtlCol="0" anchor="t">
            <a:spAutoFit/>
          </a:bodyPr>
          <a:lstStyle/>
          <a:p>
            <a:pPr algn="ctr">
              <a:lnSpc>
                <a:spcPts val="6299"/>
              </a:lnSpc>
            </a:pPr>
            <a:r>
              <a:rPr lang="en-US" sz="4500">
                <a:solidFill>
                  <a:srgbClr val="22404D"/>
                </a:solidFill>
                <a:latin typeface="Montserrat Extra-Bold Bold"/>
              </a:rPr>
              <a:t>¿Qué significa desarrollo sostenible?</a:t>
            </a:r>
          </a:p>
        </p:txBody>
      </p:sp>
      <p:sp>
        <p:nvSpPr>
          <p:cNvPr id="3" name="TextBox 3"/>
          <p:cNvSpPr txBox="1"/>
          <p:nvPr/>
        </p:nvSpPr>
        <p:spPr>
          <a:xfrm>
            <a:off x="1236566" y="3654425"/>
            <a:ext cx="15814868" cy="5603875"/>
          </a:xfrm>
          <a:prstGeom prst="rect">
            <a:avLst/>
          </a:prstGeom>
        </p:spPr>
        <p:txBody>
          <a:bodyPr lIns="0" tIns="0" rIns="0" bIns="0" rtlCol="0" anchor="t">
            <a:spAutoFit/>
          </a:bodyPr>
          <a:lstStyle/>
          <a:p>
            <a:pPr algn="just">
              <a:lnSpc>
                <a:spcPts val="5599"/>
              </a:lnSpc>
            </a:pPr>
            <a:r>
              <a:rPr lang="en-US" sz="3999">
                <a:solidFill>
                  <a:srgbClr val="22404D"/>
                </a:solidFill>
                <a:latin typeface="Montserrat Semi-Bold"/>
              </a:rPr>
              <a:t>Este término constituye el concepto base de las herramientas de gestión ambiental en el ámbito empresarial, el objetivo básico es satisfacer las necesidades del presente sin comprometer los recursos de las futuras generaciones.</a:t>
            </a:r>
          </a:p>
          <a:p>
            <a:pPr algn="just">
              <a:lnSpc>
                <a:spcPts val="5599"/>
              </a:lnSpc>
            </a:pPr>
            <a:endParaRPr lang="en-US" sz="3999">
              <a:solidFill>
                <a:srgbClr val="22404D"/>
              </a:solidFill>
              <a:latin typeface="Montserrat Semi-Bold"/>
            </a:endParaRPr>
          </a:p>
          <a:p>
            <a:pPr algn="just">
              <a:lnSpc>
                <a:spcPts val="5599"/>
              </a:lnSpc>
            </a:pPr>
            <a:r>
              <a:rPr lang="en-US" sz="3999">
                <a:solidFill>
                  <a:srgbClr val="22404D"/>
                </a:solidFill>
                <a:latin typeface="Montserrat Semi-Bold"/>
              </a:rPr>
              <a:t>Garantizando el equilibrio entre el crecimiento económico, el cuidado del medio ambiente y el binenestar social</a:t>
            </a:r>
          </a:p>
        </p:txBody>
      </p:sp>
      <p:pic>
        <p:nvPicPr>
          <p:cNvPr id="4" name="Picture 4"/>
          <p:cNvPicPr>
            <a:picLocks noChangeAspect="1"/>
          </p:cNvPicPr>
          <p:nvPr/>
        </p:nvPicPr>
        <p:blipFill>
          <a:blip r:embed="rId2"/>
          <a:srcRect/>
          <a:stretch>
            <a:fillRect/>
          </a:stretch>
        </p:blipFill>
        <p:spPr>
          <a:xfrm>
            <a:off x="11343433" y="-1292516"/>
            <a:ext cx="9663036" cy="5432886"/>
          </a:xfrm>
          <a:prstGeom prst="rect">
            <a:avLst/>
          </a:prstGeom>
        </p:spPr>
      </p:pic>
      <p:grpSp>
        <p:nvGrpSpPr>
          <p:cNvPr id="5" name="Group 5"/>
          <p:cNvGrpSpPr/>
          <p:nvPr/>
        </p:nvGrpSpPr>
        <p:grpSpPr>
          <a:xfrm rot="10413634">
            <a:off x="-2156120" y="-444371"/>
            <a:ext cx="5231247" cy="6314232"/>
            <a:chOff x="0" y="0"/>
            <a:chExt cx="6974996" cy="8418976"/>
          </a:xfrm>
        </p:grpSpPr>
        <p:grpSp>
          <p:nvGrpSpPr>
            <p:cNvPr id="6" name="Group 6"/>
            <p:cNvGrpSpPr/>
            <p:nvPr/>
          </p:nvGrpSpPr>
          <p:grpSpPr>
            <a:xfrm rot="-2700000">
              <a:off x="450507" y="1980747"/>
              <a:ext cx="6623156" cy="2464328"/>
              <a:chOff x="0" y="0"/>
              <a:chExt cx="1092245" cy="406400"/>
            </a:xfrm>
          </p:grpSpPr>
          <p:sp>
            <p:nvSpPr>
              <p:cNvPr id="7" name="Freeform 7"/>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8" name="Group 8"/>
            <p:cNvGrpSpPr/>
            <p:nvPr/>
          </p:nvGrpSpPr>
          <p:grpSpPr>
            <a:xfrm rot="-2700000">
              <a:off x="-120222" y="3921864"/>
              <a:ext cx="6770339" cy="2464328"/>
              <a:chOff x="0" y="0"/>
              <a:chExt cx="1116518" cy="406400"/>
            </a:xfrm>
          </p:grpSpPr>
          <p:sp>
            <p:nvSpPr>
              <p:cNvPr id="9" name="Freeform 9"/>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0" name="Group 10"/>
          <p:cNvGrpSpPr/>
          <p:nvPr/>
        </p:nvGrpSpPr>
        <p:grpSpPr>
          <a:xfrm rot="10413634">
            <a:off x="16512527" y="3699337"/>
            <a:ext cx="5231247" cy="6314232"/>
            <a:chOff x="0" y="0"/>
            <a:chExt cx="6974996" cy="8418976"/>
          </a:xfrm>
        </p:grpSpPr>
        <p:grpSp>
          <p:nvGrpSpPr>
            <p:cNvPr id="11" name="Group 11"/>
            <p:cNvGrpSpPr/>
            <p:nvPr/>
          </p:nvGrpSpPr>
          <p:grpSpPr>
            <a:xfrm rot="-2700000">
              <a:off x="450507" y="1980747"/>
              <a:ext cx="6623156" cy="2464328"/>
              <a:chOff x="0" y="0"/>
              <a:chExt cx="1092245" cy="406400"/>
            </a:xfrm>
          </p:grpSpPr>
          <p:sp>
            <p:nvSpPr>
              <p:cNvPr id="12" name="Freeform 12"/>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3" name="Group 13"/>
            <p:cNvGrpSpPr/>
            <p:nvPr/>
          </p:nvGrpSpPr>
          <p:grpSpPr>
            <a:xfrm rot="-2700000">
              <a:off x="-120222" y="3921864"/>
              <a:ext cx="6770339" cy="2464328"/>
              <a:chOff x="0" y="0"/>
              <a:chExt cx="1116518" cy="406400"/>
            </a:xfrm>
          </p:grpSpPr>
          <p:sp>
            <p:nvSpPr>
              <p:cNvPr id="14" name="Freeform 14"/>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49191" y="2148691"/>
            <a:ext cx="5989618" cy="5989618"/>
          </a:xfrm>
          <a:prstGeom prst="rect">
            <a:avLst/>
          </a:prstGeom>
        </p:spPr>
      </p:pic>
      <p:pic>
        <p:nvPicPr>
          <p:cNvPr id="3" name="Picture 3"/>
          <p:cNvPicPr>
            <a:picLocks noChangeAspect="1"/>
          </p:cNvPicPr>
          <p:nvPr/>
        </p:nvPicPr>
        <p:blipFill>
          <a:blip r:embed="rId3"/>
          <a:srcRect/>
          <a:stretch>
            <a:fillRect/>
          </a:stretch>
        </p:blipFill>
        <p:spPr>
          <a:xfrm>
            <a:off x="1028700" y="2147366"/>
            <a:ext cx="5990943" cy="5990943"/>
          </a:xfrm>
          <a:prstGeom prst="rect">
            <a:avLst/>
          </a:prstGeom>
        </p:spPr>
      </p:pic>
      <p:pic>
        <p:nvPicPr>
          <p:cNvPr id="4" name="Picture 4"/>
          <p:cNvPicPr>
            <a:picLocks noChangeAspect="1"/>
          </p:cNvPicPr>
          <p:nvPr/>
        </p:nvPicPr>
        <p:blipFill>
          <a:blip r:embed="rId4"/>
          <a:srcRect/>
          <a:stretch>
            <a:fillRect/>
          </a:stretch>
        </p:blipFill>
        <p:spPr>
          <a:xfrm>
            <a:off x="11208892" y="2114944"/>
            <a:ext cx="6050408" cy="6055786"/>
          </a:xfrm>
          <a:prstGeom prst="rect">
            <a:avLst/>
          </a:prstGeom>
        </p:spPr>
      </p:pic>
      <p:sp>
        <p:nvSpPr>
          <p:cNvPr id="5" name="TextBox 5"/>
          <p:cNvSpPr txBox="1"/>
          <p:nvPr/>
        </p:nvSpPr>
        <p:spPr>
          <a:xfrm>
            <a:off x="3563505" y="1345018"/>
            <a:ext cx="11160989" cy="854075"/>
          </a:xfrm>
          <a:prstGeom prst="rect">
            <a:avLst/>
          </a:prstGeom>
        </p:spPr>
        <p:txBody>
          <a:bodyPr lIns="0" tIns="0" rIns="0" bIns="0" rtlCol="0" anchor="t">
            <a:spAutoFit/>
          </a:bodyPr>
          <a:lstStyle/>
          <a:p>
            <a:pPr algn="ctr">
              <a:lnSpc>
                <a:spcPts val="7000"/>
              </a:lnSpc>
            </a:pPr>
            <a:r>
              <a:rPr lang="en-US" sz="5000">
                <a:solidFill>
                  <a:srgbClr val="22404D"/>
                </a:solidFill>
                <a:latin typeface="Montserrat Semi-Bold Bold"/>
              </a:rPr>
              <a:t>Pilares de la sostenibilidad</a:t>
            </a:r>
          </a:p>
        </p:txBody>
      </p:sp>
      <p:sp>
        <p:nvSpPr>
          <p:cNvPr id="6" name="TextBox 6"/>
          <p:cNvSpPr txBox="1"/>
          <p:nvPr/>
        </p:nvSpPr>
        <p:spPr>
          <a:xfrm>
            <a:off x="2271571" y="7285436"/>
            <a:ext cx="3505202" cy="762000"/>
          </a:xfrm>
          <a:prstGeom prst="rect">
            <a:avLst/>
          </a:prstGeom>
        </p:spPr>
        <p:txBody>
          <a:bodyPr lIns="0" tIns="0" rIns="0" bIns="0" rtlCol="0" anchor="t">
            <a:spAutoFit/>
          </a:bodyPr>
          <a:lstStyle/>
          <a:p>
            <a:pPr algn="l">
              <a:lnSpc>
                <a:spcPts val="6299"/>
              </a:lnSpc>
            </a:pPr>
            <a:r>
              <a:rPr lang="en-US" sz="4500">
                <a:solidFill>
                  <a:srgbClr val="22404D"/>
                </a:solidFill>
                <a:latin typeface="Open Sans Extra Bold"/>
              </a:rPr>
              <a:t>AMBIENTAL</a:t>
            </a:r>
          </a:p>
        </p:txBody>
      </p:sp>
      <p:sp>
        <p:nvSpPr>
          <p:cNvPr id="7" name="TextBox 7"/>
          <p:cNvSpPr txBox="1"/>
          <p:nvPr/>
        </p:nvSpPr>
        <p:spPr>
          <a:xfrm>
            <a:off x="7718640" y="7285436"/>
            <a:ext cx="2850720" cy="762000"/>
          </a:xfrm>
          <a:prstGeom prst="rect">
            <a:avLst/>
          </a:prstGeom>
        </p:spPr>
        <p:txBody>
          <a:bodyPr lIns="0" tIns="0" rIns="0" bIns="0" rtlCol="0" anchor="t">
            <a:spAutoFit/>
          </a:bodyPr>
          <a:lstStyle/>
          <a:p>
            <a:pPr algn="ctr">
              <a:lnSpc>
                <a:spcPts val="6299"/>
              </a:lnSpc>
            </a:pPr>
            <a:r>
              <a:rPr lang="en-US" sz="4500">
                <a:solidFill>
                  <a:srgbClr val="22404D"/>
                </a:solidFill>
                <a:latin typeface="Open Sans Extra Bold"/>
              </a:rPr>
              <a:t>SOCIAL </a:t>
            </a:r>
          </a:p>
        </p:txBody>
      </p:sp>
      <p:sp>
        <p:nvSpPr>
          <p:cNvPr id="8" name="TextBox 8"/>
          <p:cNvSpPr txBox="1"/>
          <p:nvPr/>
        </p:nvSpPr>
        <p:spPr>
          <a:xfrm>
            <a:off x="12405833" y="7285436"/>
            <a:ext cx="3656526" cy="762000"/>
          </a:xfrm>
          <a:prstGeom prst="rect">
            <a:avLst/>
          </a:prstGeom>
        </p:spPr>
        <p:txBody>
          <a:bodyPr lIns="0" tIns="0" rIns="0" bIns="0" rtlCol="0" anchor="t">
            <a:spAutoFit/>
          </a:bodyPr>
          <a:lstStyle/>
          <a:p>
            <a:pPr algn="l">
              <a:lnSpc>
                <a:spcPts val="6299"/>
              </a:lnSpc>
            </a:pPr>
            <a:r>
              <a:rPr lang="en-US" sz="4500">
                <a:solidFill>
                  <a:srgbClr val="22404D"/>
                </a:solidFill>
                <a:latin typeface="Open Sans Extra Bold"/>
              </a:rPr>
              <a:t>ECONÓMICA</a:t>
            </a:r>
          </a:p>
        </p:txBody>
      </p:sp>
      <p:pic>
        <p:nvPicPr>
          <p:cNvPr id="9" name="Picture 9"/>
          <p:cNvPicPr>
            <a:picLocks noChangeAspect="1"/>
          </p:cNvPicPr>
          <p:nvPr/>
        </p:nvPicPr>
        <p:blipFill>
          <a:blip r:embed="rId5"/>
          <a:srcRect/>
          <a:stretch>
            <a:fillRect/>
          </a:stretch>
        </p:blipFill>
        <p:spPr>
          <a:xfrm>
            <a:off x="-2331907" y="-1276176"/>
            <a:ext cx="9663036" cy="5432886"/>
          </a:xfrm>
          <a:prstGeom prst="rect">
            <a:avLst/>
          </a:prstGeom>
        </p:spPr>
      </p:pic>
      <p:grpSp>
        <p:nvGrpSpPr>
          <p:cNvPr id="10" name="Group 10"/>
          <p:cNvGrpSpPr/>
          <p:nvPr/>
        </p:nvGrpSpPr>
        <p:grpSpPr>
          <a:xfrm rot="10413634">
            <a:off x="-3069212" y="6681165"/>
            <a:ext cx="5231247" cy="6314232"/>
            <a:chOff x="0" y="0"/>
            <a:chExt cx="6974996" cy="8418976"/>
          </a:xfrm>
        </p:grpSpPr>
        <p:grpSp>
          <p:nvGrpSpPr>
            <p:cNvPr id="11" name="Group 11"/>
            <p:cNvGrpSpPr/>
            <p:nvPr/>
          </p:nvGrpSpPr>
          <p:grpSpPr>
            <a:xfrm rot="-2700000">
              <a:off x="450507" y="1980747"/>
              <a:ext cx="6623156" cy="2464328"/>
              <a:chOff x="0" y="0"/>
              <a:chExt cx="1092245" cy="406400"/>
            </a:xfrm>
          </p:grpSpPr>
          <p:sp>
            <p:nvSpPr>
              <p:cNvPr id="12" name="Freeform 12"/>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3" name="Group 13"/>
            <p:cNvGrpSpPr/>
            <p:nvPr/>
          </p:nvGrpSpPr>
          <p:grpSpPr>
            <a:xfrm rot="-2700000">
              <a:off x="-120222" y="3921864"/>
              <a:ext cx="6770339" cy="2464328"/>
              <a:chOff x="0" y="0"/>
              <a:chExt cx="1116518" cy="406400"/>
            </a:xfrm>
          </p:grpSpPr>
          <p:sp>
            <p:nvSpPr>
              <p:cNvPr id="14" name="Freeform 14"/>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5" name="Group 15"/>
          <p:cNvGrpSpPr/>
          <p:nvPr/>
        </p:nvGrpSpPr>
        <p:grpSpPr>
          <a:xfrm rot="10413634">
            <a:off x="15062072" y="-2128416"/>
            <a:ext cx="5231247" cy="6314232"/>
            <a:chOff x="0" y="0"/>
            <a:chExt cx="6974996" cy="8418976"/>
          </a:xfrm>
        </p:grpSpPr>
        <p:grpSp>
          <p:nvGrpSpPr>
            <p:cNvPr id="16" name="Group 16"/>
            <p:cNvGrpSpPr/>
            <p:nvPr/>
          </p:nvGrpSpPr>
          <p:grpSpPr>
            <a:xfrm rot="-2700000">
              <a:off x="450507" y="1980747"/>
              <a:ext cx="6623156" cy="2464328"/>
              <a:chOff x="0" y="0"/>
              <a:chExt cx="1092245" cy="406400"/>
            </a:xfrm>
          </p:grpSpPr>
          <p:sp>
            <p:nvSpPr>
              <p:cNvPr id="17" name="Freeform 17"/>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8" name="Group 18"/>
            <p:cNvGrpSpPr/>
            <p:nvPr/>
          </p:nvGrpSpPr>
          <p:grpSpPr>
            <a:xfrm rot="-2700000">
              <a:off x="-120222" y="3921864"/>
              <a:ext cx="6770339" cy="2464328"/>
              <a:chOff x="0" y="0"/>
              <a:chExt cx="1116518" cy="406400"/>
            </a:xfrm>
          </p:grpSpPr>
          <p:sp>
            <p:nvSpPr>
              <p:cNvPr id="19" name="Freeform 19"/>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rot="5399999">
            <a:off x="14976290" y="6785161"/>
            <a:ext cx="5231247" cy="6314232"/>
            <a:chOff x="0" y="0"/>
            <a:chExt cx="6974996" cy="8418976"/>
          </a:xfrm>
        </p:grpSpPr>
        <p:grpSp>
          <p:nvGrpSpPr>
            <p:cNvPr id="3" name="Group 3"/>
            <p:cNvGrpSpPr/>
            <p:nvPr/>
          </p:nvGrpSpPr>
          <p:grpSpPr>
            <a:xfrm rot="-2700000">
              <a:off x="450507" y="1980747"/>
              <a:ext cx="6623156" cy="2464328"/>
              <a:chOff x="0" y="0"/>
              <a:chExt cx="1092245" cy="406400"/>
            </a:xfrm>
          </p:grpSpPr>
          <p:sp>
            <p:nvSpPr>
              <p:cNvPr id="4" name="Freeform 4"/>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5" name="Group 5"/>
            <p:cNvGrpSpPr/>
            <p:nvPr/>
          </p:nvGrpSpPr>
          <p:grpSpPr>
            <a:xfrm rot="-2700000">
              <a:off x="-120222" y="3921864"/>
              <a:ext cx="6770339" cy="2464328"/>
              <a:chOff x="0" y="0"/>
              <a:chExt cx="1116518" cy="406400"/>
            </a:xfrm>
          </p:grpSpPr>
          <p:sp>
            <p:nvSpPr>
              <p:cNvPr id="6" name="Freeform 6"/>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grpSp>
        <p:nvGrpSpPr>
          <p:cNvPr id="7" name="Group 7"/>
          <p:cNvGrpSpPr/>
          <p:nvPr/>
        </p:nvGrpSpPr>
        <p:grpSpPr>
          <a:xfrm>
            <a:off x="9424462" y="2823610"/>
            <a:ext cx="7834838" cy="6434690"/>
            <a:chOff x="0" y="0"/>
            <a:chExt cx="2063496" cy="1694733"/>
          </a:xfrm>
        </p:grpSpPr>
        <p:sp>
          <p:nvSpPr>
            <p:cNvPr id="8" name="Freeform 8"/>
            <p:cNvSpPr/>
            <p:nvPr/>
          </p:nvSpPr>
          <p:spPr>
            <a:xfrm>
              <a:off x="0" y="0"/>
              <a:ext cx="2063497" cy="1694733"/>
            </a:xfrm>
            <a:custGeom>
              <a:avLst/>
              <a:gdLst/>
              <a:ahLst/>
              <a:cxnLst/>
              <a:rect l="l" t="t" r="r" b="b"/>
              <a:pathLst>
                <a:path w="2063497" h="1694733">
                  <a:moveTo>
                    <a:pt x="0" y="0"/>
                  </a:moveTo>
                  <a:lnTo>
                    <a:pt x="2063497" y="0"/>
                  </a:lnTo>
                  <a:lnTo>
                    <a:pt x="2063497" y="1694733"/>
                  </a:lnTo>
                  <a:lnTo>
                    <a:pt x="0" y="1694733"/>
                  </a:lnTo>
                  <a:close/>
                </a:path>
              </a:pathLst>
            </a:custGeom>
            <a:solidFill>
              <a:srgbClr val="FFFFFF">
                <a:alpha val="76863"/>
              </a:srgbClr>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028700" y="2823610"/>
            <a:ext cx="7834838" cy="6434690"/>
            <a:chOff x="0" y="0"/>
            <a:chExt cx="2063496" cy="1694733"/>
          </a:xfrm>
        </p:grpSpPr>
        <p:sp>
          <p:nvSpPr>
            <p:cNvPr id="11" name="Freeform 11"/>
            <p:cNvSpPr/>
            <p:nvPr/>
          </p:nvSpPr>
          <p:spPr>
            <a:xfrm>
              <a:off x="0" y="0"/>
              <a:ext cx="2063497" cy="1694733"/>
            </a:xfrm>
            <a:custGeom>
              <a:avLst/>
              <a:gdLst/>
              <a:ahLst/>
              <a:cxnLst/>
              <a:rect l="l" t="t" r="r" b="b"/>
              <a:pathLst>
                <a:path w="2063497" h="1694733">
                  <a:moveTo>
                    <a:pt x="0" y="0"/>
                  </a:moveTo>
                  <a:lnTo>
                    <a:pt x="2063497" y="0"/>
                  </a:lnTo>
                  <a:lnTo>
                    <a:pt x="2063497" y="1694733"/>
                  </a:lnTo>
                  <a:lnTo>
                    <a:pt x="0" y="1694733"/>
                  </a:lnTo>
                  <a:close/>
                </a:path>
              </a:pathLst>
            </a:custGeom>
            <a:solidFill>
              <a:srgbClr val="FFFFFF">
                <a:alpha val="76863"/>
              </a:srgbClr>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27586" y="6198984"/>
            <a:ext cx="3037066" cy="3059316"/>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52295" y="2823610"/>
            <a:ext cx="4384507" cy="3080573"/>
          </a:xfrm>
          <a:prstGeom prst="rect">
            <a:avLst/>
          </a:prstGeom>
        </p:spPr>
      </p:pic>
      <p:sp>
        <p:nvSpPr>
          <p:cNvPr id="15" name="TextBox 15"/>
          <p:cNvSpPr txBox="1"/>
          <p:nvPr/>
        </p:nvSpPr>
        <p:spPr>
          <a:xfrm>
            <a:off x="3563505" y="1172791"/>
            <a:ext cx="11160989" cy="854075"/>
          </a:xfrm>
          <a:prstGeom prst="rect">
            <a:avLst/>
          </a:prstGeom>
        </p:spPr>
        <p:txBody>
          <a:bodyPr lIns="0" tIns="0" rIns="0" bIns="0" rtlCol="0" anchor="t">
            <a:spAutoFit/>
          </a:bodyPr>
          <a:lstStyle/>
          <a:p>
            <a:pPr algn="ctr">
              <a:lnSpc>
                <a:spcPts val="7000"/>
              </a:lnSpc>
            </a:pPr>
            <a:r>
              <a:rPr lang="en-US" sz="5000">
                <a:solidFill>
                  <a:srgbClr val="22404D"/>
                </a:solidFill>
                <a:latin typeface="Montserrat Semi-Bold Bold"/>
              </a:rPr>
              <a:t>Sostenibilidad Ambiental</a:t>
            </a:r>
          </a:p>
        </p:txBody>
      </p:sp>
      <p:sp>
        <p:nvSpPr>
          <p:cNvPr id="16" name="TextBox 16"/>
          <p:cNvSpPr txBox="1"/>
          <p:nvPr/>
        </p:nvSpPr>
        <p:spPr>
          <a:xfrm>
            <a:off x="1291194" y="2958030"/>
            <a:ext cx="7309849" cy="3082925"/>
          </a:xfrm>
          <a:prstGeom prst="rect">
            <a:avLst/>
          </a:prstGeom>
        </p:spPr>
        <p:txBody>
          <a:bodyPr lIns="0" tIns="0" rIns="0" bIns="0" rtlCol="0" anchor="t">
            <a:spAutoFit/>
          </a:bodyPr>
          <a:lstStyle/>
          <a:p>
            <a:pPr algn="just">
              <a:lnSpc>
                <a:spcPts val="4900"/>
              </a:lnSpc>
            </a:pPr>
            <a:r>
              <a:rPr lang="en-US" sz="3500">
                <a:solidFill>
                  <a:srgbClr val="22404D"/>
                </a:solidFill>
                <a:latin typeface="Montserrat Semi-Bold"/>
              </a:rPr>
              <a:t>La naturaleza no posee una fuente inagotable de recursos y precisamente por esta razón se debe velar por su protección y uso racional de los recursos.</a:t>
            </a:r>
          </a:p>
        </p:txBody>
      </p:sp>
      <p:sp>
        <p:nvSpPr>
          <p:cNvPr id="17" name="TextBox 17"/>
          <p:cNvSpPr txBox="1"/>
          <p:nvPr/>
        </p:nvSpPr>
        <p:spPr>
          <a:xfrm>
            <a:off x="9700883" y="5964755"/>
            <a:ext cx="7281995" cy="3082925"/>
          </a:xfrm>
          <a:prstGeom prst="rect">
            <a:avLst/>
          </a:prstGeom>
        </p:spPr>
        <p:txBody>
          <a:bodyPr lIns="0" tIns="0" rIns="0" bIns="0" rtlCol="0" anchor="t">
            <a:spAutoFit/>
          </a:bodyPr>
          <a:lstStyle/>
          <a:p>
            <a:pPr algn="just">
              <a:lnSpc>
                <a:spcPts val="4900"/>
              </a:lnSpc>
            </a:pPr>
            <a:r>
              <a:rPr lang="en-US" sz="3500">
                <a:solidFill>
                  <a:srgbClr val="22404D"/>
                </a:solidFill>
                <a:latin typeface="Montserrat Semi-Bold"/>
              </a:rPr>
              <a:t>Es de interés global la inversión e innovación sostenible que contribuya a lograr la sostenibilidad ambiental desde varios frentes.</a:t>
            </a:r>
          </a:p>
        </p:txBody>
      </p:sp>
      <p:pic>
        <p:nvPicPr>
          <p:cNvPr id="18" name="Picture 18"/>
          <p:cNvPicPr>
            <a:picLocks noChangeAspect="1"/>
          </p:cNvPicPr>
          <p:nvPr/>
        </p:nvPicPr>
        <p:blipFill>
          <a:blip r:embed="rId6"/>
          <a:srcRect/>
          <a:stretch>
            <a:fillRect/>
          </a:stretch>
        </p:blipFill>
        <p:spPr>
          <a:xfrm>
            <a:off x="11357548" y="-1252141"/>
            <a:ext cx="9663036" cy="5432886"/>
          </a:xfrm>
          <a:prstGeom prst="rect">
            <a:avLst/>
          </a:prstGeom>
        </p:spPr>
      </p:pic>
      <p:grpSp>
        <p:nvGrpSpPr>
          <p:cNvPr id="19" name="Group 19"/>
          <p:cNvGrpSpPr/>
          <p:nvPr/>
        </p:nvGrpSpPr>
        <p:grpSpPr>
          <a:xfrm rot="5399999">
            <a:off x="-2209234" y="-2738509"/>
            <a:ext cx="5231247" cy="6314232"/>
            <a:chOff x="0" y="0"/>
            <a:chExt cx="6974996" cy="8418976"/>
          </a:xfrm>
        </p:grpSpPr>
        <p:grpSp>
          <p:nvGrpSpPr>
            <p:cNvPr id="20" name="Group 20"/>
            <p:cNvGrpSpPr/>
            <p:nvPr/>
          </p:nvGrpSpPr>
          <p:grpSpPr>
            <a:xfrm rot="-2700000">
              <a:off x="450507" y="1980747"/>
              <a:ext cx="6623156" cy="2464328"/>
              <a:chOff x="0" y="0"/>
              <a:chExt cx="1092245" cy="406400"/>
            </a:xfrm>
          </p:grpSpPr>
          <p:sp>
            <p:nvSpPr>
              <p:cNvPr id="21" name="Freeform 21"/>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22" name="Group 22"/>
            <p:cNvGrpSpPr/>
            <p:nvPr/>
          </p:nvGrpSpPr>
          <p:grpSpPr>
            <a:xfrm rot="-2700000">
              <a:off x="-120222" y="3921864"/>
              <a:ext cx="6770339" cy="2464328"/>
              <a:chOff x="0" y="0"/>
              <a:chExt cx="1116518" cy="406400"/>
            </a:xfrm>
          </p:grpSpPr>
          <p:sp>
            <p:nvSpPr>
              <p:cNvPr id="23" name="Freeform 23"/>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2673161"/>
            <a:ext cx="8616374" cy="5740659"/>
          </a:xfrm>
          <a:prstGeom prst="rect">
            <a:avLst/>
          </a:prstGeom>
        </p:spPr>
      </p:pic>
      <p:sp>
        <p:nvSpPr>
          <p:cNvPr id="3" name="TextBox 3"/>
          <p:cNvSpPr txBox="1"/>
          <p:nvPr/>
        </p:nvSpPr>
        <p:spPr>
          <a:xfrm>
            <a:off x="3563505" y="1055618"/>
            <a:ext cx="11160989" cy="854075"/>
          </a:xfrm>
          <a:prstGeom prst="rect">
            <a:avLst/>
          </a:prstGeom>
        </p:spPr>
        <p:txBody>
          <a:bodyPr lIns="0" tIns="0" rIns="0" bIns="0" rtlCol="0" anchor="t">
            <a:spAutoFit/>
          </a:bodyPr>
          <a:lstStyle/>
          <a:p>
            <a:pPr algn="ctr">
              <a:lnSpc>
                <a:spcPts val="7000"/>
              </a:lnSpc>
            </a:pPr>
            <a:r>
              <a:rPr lang="en-US" sz="5000">
                <a:solidFill>
                  <a:srgbClr val="22404D"/>
                </a:solidFill>
                <a:latin typeface="Montserrat Semi-Bold Bold"/>
              </a:rPr>
              <a:t>Sostenibilidad Social</a:t>
            </a:r>
          </a:p>
        </p:txBody>
      </p:sp>
      <p:sp>
        <p:nvSpPr>
          <p:cNvPr id="4" name="TextBox 4"/>
          <p:cNvSpPr txBox="1"/>
          <p:nvPr/>
        </p:nvSpPr>
        <p:spPr>
          <a:xfrm>
            <a:off x="10320211" y="3413065"/>
            <a:ext cx="7136916" cy="4194175"/>
          </a:xfrm>
          <a:prstGeom prst="rect">
            <a:avLst/>
          </a:prstGeom>
        </p:spPr>
        <p:txBody>
          <a:bodyPr lIns="0" tIns="0" rIns="0" bIns="0" rtlCol="0" anchor="t">
            <a:spAutoFit/>
          </a:bodyPr>
          <a:lstStyle/>
          <a:p>
            <a:pPr algn="just">
              <a:lnSpc>
                <a:spcPts val="5599"/>
              </a:lnSpc>
            </a:pPr>
            <a:r>
              <a:rPr lang="en-US" sz="3999">
                <a:solidFill>
                  <a:srgbClr val="22404D"/>
                </a:solidFill>
                <a:latin typeface="Montserrat Semi-Bold"/>
              </a:rPr>
              <a:t>En este plano se fomenta el desarrollo de las  </a:t>
            </a:r>
          </a:p>
          <a:p>
            <a:pPr algn="just">
              <a:lnSpc>
                <a:spcPts val="5599"/>
              </a:lnSpc>
            </a:pPr>
            <a:r>
              <a:rPr lang="en-US" sz="3999">
                <a:solidFill>
                  <a:srgbClr val="22404D"/>
                </a:solidFill>
                <a:latin typeface="Montserrat Semi-Bold"/>
              </a:rPr>
              <a:t>personas y comunidades a nivel global para conseguir una mejor calidad de vida, sanidad y educación. </a:t>
            </a:r>
          </a:p>
        </p:txBody>
      </p:sp>
      <p:pic>
        <p:nvPicPr>
          <p:cNvPr id="5" name="Picture 5"/>
          <p:cNvPicPr>
            <a:picLocks noChangeAspect="1"/>
          </p:cNvPicPr>
          <p:nvPr/>
        </p:nvPicPr>
        <p:blipFill>
          <a:blip r:embed="rId3"/>
          <a:srcRect/>
          <a:stretch>
            <a:fillRect/>
          </a:stretch>
        </p:blipFill>
        <p:spPr>
          <a:xfrm>
            <a:off x="10575235" y="-1186163"/>
            <a:ext cx="10654768" cy="5990472"/>
          </a:xfrm>
          <a:prstGeom prst="rect">
            <a:avLst/>
          </a:prstGeom>
        </p:spPr>
      </p:pic>
      <p:grpSp>
        <p:nvGrpSpPr>
          <p:cNvPr id="6" name="Group 6"/>
          <p:cNvGrpSpPr/>
          <p:nvPr/>
        </p:nvGrpSpPr>
        <p:grpSpPr>
          <a:xfrm rot="-61805">
            <a:off x="-499816" y="-2128416"/>
            <a:ext cx="5231247" cy="6314232"/>
            <a:chOff x="0" y="0"/>
            <a:chExt cx="6974996" cy="8418976"/>
          </a:xfrm>
        </p:grpSpPr>
        <p:grpSp>
          <p:nvGrpSpPr>
            <p:cNvPr id="7" name="Group 7"/>
            <p:cNvGrpSpPr/>
            <p:nvPr/>
          </p:nvGrpSpPr>
          <p:grpSpPr>
            <a:xfrm rot="-2700000">
              <a:off x="450507" y="1980747"/>
              <a:ext cx="6623156" cy="2464328"/>
              <a:chOff x="0" y="0"/>
              <a:chExt cx="1092245" cy="406400"/>
            </a:xfrm>
          </p:grpSpPr>
          <p:sp>
            <p:nvSpPr>
              <p:cNvPr id="8" name="Freeform 8"/>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9" name="Group 9"/>
            <p:cNvGrpSpPr/>
            <p:nvPr/>
          </p:nvGrpSpPr>
          <p:grpSpPr>
            <a:xfrm rot="-2700000">
              <a:off x="-120222" y="3921864"/>
              <a:ext cx="6770339" cy="2464328"/>
              <a:chOff x="0" y="0"/>
              <a:chExt cx="1116518" cy="406400"/>
            </a:xfrm>
          </p:grpSpPr>
          <p:sp>
            <p:nvSpPr>
              <p:cNvPr id="10" name="Freeform 10"/>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1" name="Group 11"/>
          <p:cNvGrpSpPr/>
          <p:nvPr/>
        </p:nvGrpSpPr>
        <p:grpSpPr>
          <a:xfrm rot="-61805">
            <a:off x="13000419" y="7129884"/>
            <a:ext cx="5231247" cy="6314232"/>
            <a:chOff x="0" y="0"/>
            <a:chExt cx="6974996" cy="8418976"/>
          </a:xfrm>
        </p:grpSpPr>
        <p:grpSp>
          <p:nvGrpSpPr>
            <p:cNvPr id="12" name="Group 12"/>
            <p:cNvGrpSpPr/>
            <p:nvPr/>
          </p:nvGrpSpPr>
          <p:grpSpPr>
            <a:xfrm rot="-2700000">
              <a:off x="450507" y="1980747"/>
              <a:ext cx="6623156" cy="2464328"/>
              <a:chOff x="0" y="0"/>
              <a:chExt cx="1092245" cy="406400"/>
            </a:xfrm>
          </p:grpSpPr>
          <p:sp>
            <p:nvSpPr>
              <p:cNvPr id="13" name="Freeform 13"/>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4" name="Group 14"/>
            <p:cNvGrpSpPr/>
            <p:nvPr/>
          </p:nvGrpSpPr>
          <p:grpSpPr>
            <a:xfrm rot="-2700000">
              <a:off x="-120222" y="3921864"/>
              <a:ext cx="6770339" cy="2464328"/>
              <a:chOff x="0" y="0"/>
              <a:chExt cx="1116518" cy="406400"/>
            </a:xfrm>
          </p:grpSpPr>
          <p:sp>
            <p:nvSpPr>
              <p:cNvPr id="15" name="Freeform 15"/>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082416" y="-1081465"/>
            <a:ext cx="9663036" cy="5432886"/>
          </a:xfrm>
          <a:prstGeom prst="rect">
            <a:avLst/>
          </a:prstGeom>
        </p:spPr>
      </p:pic>
      <p:grpSp>
        <p:nvGrpSpPr>
          <p:cNvPr id="3" name="Group 3"/>
          <p:cNvGrpSpPr/>
          <p:nvPr/>
        </p:nvGrpSpPr>
        <p:grpSpPr>
          <a:xfrm rot="-61805">
            <a:off x="14108601" y="-2009323"/>
            <a:ext cx="5231247" cy="6314232"/>
            <a:chOff x="0" y="0"/>
            <a:chExt cx="6974996" cy="8418976"/>
          </a:xfrm>
        </p:grpSpPr>
        <p:grpSp>
          <p:nvGrpSpPr>
            <p:cNvPr id="4" name="Group 4"/>
            <p:cNvGrpSpPr/>
            <p:nvPr/>
          </p:nvGrpSpPr>
          <p:grpSpPr>
            <a:xfrm rot="-2700000">
              <a:off x="450507" y="1980747"/>
              <a:ext cx="6623156" cy="2464328"/>
              <a:chOff x="0" y="0"/>
              <a:chExt cx="1092245" cy="406400"/>
            </a:xfrm>
          </p:grpSpPr>
          <p:sp>
            <p:nvSpPr>
              <p:cNvPr id="5" name="Freeform 5"/>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6" name="Group 6"/>
            <p:cNvGrpSpPr/>
            <p:nvPr/>
          </p:nvGrpSpPr>
          <p:grpSpPr>
            <a:xfrm rot="-2700000">
              <a:off x="-120222" y="3921864"/>
              <a:ext cx="6770339" cy="2464328"/>
              <a:chOff x="0" y="0"/>
              <a:chExt cx="1116518" cy="406400"/>
            </a:xfrm>
          </p:grpSpPr>
          <p:sp>
            <p:nvSpPr>
              <p:cNvPr id="7" name="Freeform 7"/>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pic>
        <p:nvPicPr>
          <p:cNvPr id="8" name="Picture 8"/>
          <p:cNvPicPr>
            <a:picLocks noChangeAspect="1"/>
          </p:cNvPicPr>
          <p:nvPr/>
        </p:nvPicPr>
        <p:blipFill>
          <a:blip r:embed="rId3"/>
          <a:srcRect/>
          <a:stretch>
            <a:fillRect/>
          </a:stretch>
        </p:blipFill>
        <p:spPr>
          <a:xfrm>
            <a:off x="8536518" y="2921269"/>
            <a:ext cx="8187706" cy="5455059"/>
          </a:xfrm>
          <a:prstGeom prst="rect">
            <a:avLst/>
          </a:prstGeom>
        </p:spPr>
      </p:pic>
      <p:sp>
        <p:nvSpPr>
          <p:cNvPr id="9" name="TextBox 9"/>
          <p:cNvSpPr txBox="1"/>
          <p:nvPr/>
        </p:nvSpPr>
        <p:spPr>
          <a:xfrm>
            <a:off x="3563505" y="1215878"/>
            <a:ext cx="11160989" cy="762000"/>
          </a:xfrm>
          <a:prstGeom prst="rect">
            <a:avLst/>
          </a:prstGeom>
        </p:spPr>
        <p:txBody>
          <a:bodyPr lIns="0" tIns="0" rIns="0" bIns="0" rtlCol="0" anchor="t">
            <a:spAutoFit/>
          </a:bodyPr>
          <a:lstStyle/>
          <a:p>
            <a:pPr algn="ctr">
              <a:lnSpc>
                <a:spcPts val="6299"/>
              </a:lnSpc>
            </a:pPr>
            <a:r>
              <a:rPr lang="en-US" sz="4500">
                <a:solidFill>
                  <a:srgbClr val="22404D"/>
                </a:solidFill>
                <a:latin typeface="Montserrat Semi-Bold Bold"/>
              </a:rPr>
              <a:t>Sostenibilidad Económica</a:t>
            </a:r>
          </a:p>
        </p:txBody>
      </p:sp>
      <p:sp>
        <p:nvSpPr>
          <p:cNvPr id="10" name="TextBox 10"/>
          <p:cNvSpPr txBox="1"/>
          <p:nvPr/>
        </p:nvSpPr>
        <p:spPr>
          <a:xfrm>
            <a:off x="827865" y="3646149"/>
            <a:ext cx="7456639" cy="3244941"/>
          </a:xfrm>
          <a:prstGeom prst="rect">
            <a:avLst/>
          </a:prstGeom>
        </p:spPr>
        <p:txBody>
          <a:bodyPr lIns="0" tIns="0" rIns="0" bIns="0" rtlCol="0" anchor="t">
            <a:spAutoFit/>
          </a:bodyPr>
          <a:lstStyle/>
          <a:p>
            <a:pPr algn="just">
              <a:lnSpc>
                <a:spcPts val="6449"/>
              </a:lnSpc>
            </a:pPr>
            <a:r>
              <a:rPr lang="en-US" sz="4606">
                <a:solidFill>
                  <a:srgbClr val="22404D"/>
                </a:solidFill>
                <a:latin typeface="Montserrat Semi-Bold"/>
              </a:rPr>
              <a:t>Se busca impulsar el crecimiento económico sin perjudicar los recursos naturales. </a:t>
            </a:r>
          </a:p>
        </p:txBody>
      </p:sp>
      <p:grpSp>
        <p:nvGrpSpPr>
          <p:cNvPr id="11" name="Group 11"/>
          <p:cNvGrpSpPr/>
          <p:nvPr/>
        </p:nvGrpSpPr>
        <p:grpSpPr>
          <a:xfrm rot="-61805">
            <a:off x="-2026082" y="6937601"/>
            <a:ext cx="5231247" cy="6314232"/>
            <a:chOff x="0" y="0"/>
            <a:chExt cx="6974996" cy="8418976"/>
          </a:xfrm>
        </p:grpSpPr>
        <p:grpSp>
          <p:nvGrpSpPr>
            <p:cNvPr id="12" name="Group 12"/>
            <p:cNvGrpSpPr/>
            <p:nvPr/>
          </p:nvGrpSpPr>
          <p:grpSpPr>
            <a:xfrm rot="-2700000">
              <a:off x="450507" y="1980747"/>
              <a:ext cx="6623156" cy="2464328"/>
              <a:chOff x="0" y="0"/>
              <a:chExt cx="1092245" cy="406400"/>
            </a:xfrm>
          </p:grpSpPr>
          <p:sp>
            <p:nvSpPr>
              <p:cNvPr id="13" name="Freeform 13"/>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99D9DF"/>
              </a:solidFill>
            </p:spPr>
          </p:sp>
        </p:grpSp>
        <p:grpSp>
          <p:nvGrpSpPr>
            <p:cNvPr id="14" name="Group 14"/>
            <p:cNvGrpSpPr/>
            <p:nvPr/>
          </p:nvGrpSpPr>
          <p:grpSpPr>
            <a:xfrm rot="-2700000">
              <a:off x="-120222" y="3921864"/>
              <a:ext cx="6770339" cy="2464328"/>
              <a:chOff x="0" y="0"/>
              <a:chExt cx="1116518" cy="406400"/>
            </a:xfrm>
          </p:grpSpPr>
          <p:sp>
            <p:nvSpPr>
              <p:cNvPr id="15" name="Freeform 15"/>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008B9C"/>
              </a:solidFill>
            </p:spPr>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sp>
        <p:nvSpPr>
          <p:cNvPr id="2" name="TextBox 2"/>
          <p:cNvSpPr txBox="1"/>
          <p:nvPr/>
        </p:nvSpPr>
        <p:spPr>
          <a:xfrm>
            <a:off x="2759240" y="2961465"/>
            <a:ext cx="14056997" cy="5559425"/>
          </a:xfrm>
          <a:prstGeom prst="rect">
            <a:avLst/>
          </a:prstGeom>
        </p:spPr>
        <p:txBody>
          <a:bodyPr lIns="0" tIns="0" rIns="0" bIns="0" rtlCol="0" anchor="t">
            <a:spAutoFit/>
          </a:bodyPr>
          <a:lstStyle/>
          <a:p>
            <a:pPr algn="just">
              <a:lnSpc>
                <a:spcPts val="4900"/>
              </a:lnSpc>
            </a:pPr>
            <a:r>
              <a:rPr lang="en-US" sz="3500">
                <a:solidFill>
                  <a:srgbClr val="22404D"/>
                </a:solidFill>
                <a:latin typeface="Montserrat Semi-Bold"/>
              </a:rPr>
              <a:t>Uno de los mayores retos que el mundo se enfrenta es el cambio climático, escasez de agua y desigualdades sociales.</a:t>
            </a:r>
          </a:p>
          <a:p>
            <a:pPr algn="just">
              <a:lnSpc>
                <a:spcPts val="4900"/>
              </a:lnSpc>
            </a:pPr>
            <a:endParaRPr lang="en-US" sz="3500">
              <a:solidFill>
                <a:srgbClr val="22404D"/>
              </a:solidFill>
              <a:latin typeface="Montserrat Semi-Bold"/>
            </a:endParaRPr>
          </a:p>
          <a:p>
            <a:pPr algn="just">
              <a:lnSpc>
                <a:spcPts val="4900"/>
              </a:lnSpc>
            </a:pPr>
            <a:r>
              <a:rPr lang="en-US" sz="3500">
                <a:solidFill>
                  <a:srgbClr val="22404D"/>
                </a:solidFill>
                <a:latin typeface="Montserrat Semi-Bold"/>
              </a:rPr>
              <a:t>Las Naciones Unidas aprobó una serie de objetivos de desarrollo sostenible, metas enfocadas en proteger el planeta y garantizar el bienestar de todas las personas. Estos objetivos necesitan que las personas, empresas y países del todo el mundo.</a:t>
            </a:r>
          </a:p>
          <a:p>
            <a:pPr algn="just">
              <a:lnSpc>
                <a:spcPts val="4900"/>
              </a:lnSpc>
            </a:pPr>
            <a:endParaRPr lang="en-US" sz="3500">
              <a:solidFill>
                <a:srgbClr val="22404D"/>
              </a:solidFill>
              <a:latin typeface="Montserrat Semi-Bold"/>
            </a:endParaRPr>
          </a:p>
        </p:txBody>
      </p:sp>
      <p:pic>
        <p:nvPicPr>
          <p:cNvPr id="3" name="Picture 3"/>
          <p:cNvPicPr>
            <a:picLocks noChangeAspect="1"/>
          </p:cNvPicPr>
          <p:nvPr/>
        </p:nvPicPr>
        <p:blipFill>
          <a:blip r:embed="rId2"/>
          <a:srcRect/>
          <a:stretch>
            <a:fillRect/>
          </a:stretch>
        </p:blipFill>
        <p:spPr>
          <a:xfrm>
            <a:off x="546020" y="2357719"/>
            <a:ext cx="2408199" cy="2408199"/>
          </a:xfrm>
          <a:prstGeom prst="rect">
            <a:avLst/>
          </a:prstGeom>
        </p:spPr>
      </p:pic>
      <p:pic>
        <p:nvPicPr>
          <p:cNvPr id="4" name="Picture 4"/>
          <p:cNvPicPr>
            <a:picLocks noChangeAspect="1"/>
          </p:cNvPicPr>
          <p:nvPr/>
        </p:nvPicPr>
        <p:blipFill>
          <a:blip r:embed="rId3"/>
          <a:srcRect/>
          <a:stretch>
            <a:fillRect/>
          </a:stretch>
        </p:blipFill>
        <p:spPr>
          <a:xfrm>
            <a:off x="546020" y="5143500"/>
            <a:ext cx="2408199" cy="2408199"/>
          </a:xfrm>
          <a:prstGeom prst="rect">
            <a:avLst/>
          </a:prstGeom>
        </p:spPr>
      </p:pic>
      <p:sp>
        <p:nvSpPr>
          <p:cNvPr id="5" name="TextBox 5"/>
          <p:cNvSpPr txBox="1"/>
          <p:nvPr/>
        </p:nvSpPr>
        <p:spPr>
          <a:xfrm>
            <a:off x="2759240" y="1503644"/>
            <a:ext cx="13203585" cy="854075"/>
          </a:xfrm>
          <a:prstGeom prst="rect">
            <a:avLst/>
          </a:prstGeom>
        </p:spPr>
        <p:txBody>
          <a:bodyPr lIns="0" tIns="0" rIns="0" bIns="0" rtlCol="0" anchor="t">
            <a:spAutoFit/>
          </a:bodyPr>
          <a:lstStyle/>
          <a:p>
            <a:pPr algn="ctr">
              <a:lnSpc>
                <a:spcPts val="7000"/>
              </a:lnSpc>
            </a:pPr>
            <a:r>
              <a:rPr lang="en-US" sz="5000">
                <a:solidFill>
                  <a:srgbClr val="22404D"/>
                </a:solidFill>
                <a:latin typeface="Montserrat Semi-Bold Bold"/>
              </a:rPr>
              <a:t>¿Cómo alcanzar el desarrollo sostenible</a:t>
            </a:r>
          </a:p>
        </p:txBody>
      </p:sp>
      <p:pic>
        <p:nvPicPr>
          <p:cNvPr id="6" name="Picture 6"/>
          <p:cNvPicPr>
            <a:picLocks noChangeAspect="1"/>
          </p:cNvPicPr>
          <p:nvPr/>
        </p:nvPicPr>
        <p:blipFill>
          <a:blip r:embed="rId4"/>
          <a:srcRect/>
          <a:stretch>
            <a:fillRect/>
          </a:stretch>
        </p:blipFill>
        <p:spPr>
          <a:xfrm>
            <a:off x="11046568" y="6541857"/>
            <a:ext cx="9663036" cy="5432886"/>
          </a:xfrm>
          <a:prstGeom prst="rect">
            <a:avLst/>
          </a:prstGeom>
        </p:spPr>
      </p:pic>
      <p:grpSp>
        <p:nvGrpSpPr>
          <p:cNvPr id="7" name="Group 7"/>
          <p:cNvGrpSpPr/>
          <p:nvPr/>
        </p:nvGrpSpPr>
        <p:grpSpPr>
          <a:xfrm>
            <a:off x="-1132839" y="7492852"/>
            <a:ext cx="3713180" cy="4481891"/>
            <a:chOff x="0" y="0"/>
            <a:chExt cx="4950907" cy="5975855"/>
          </a:xfrm>
        </p:grpSpPr>
        <p:grpSp>
          <p:nvGrpSpPr>
            <p:cNvPr id="8" name="Group 8"/>
            <p:cNvGrpSpPr/>
            <p:nvPr/>
          </p:nvGrpSpPr>
          <p:grpSpPr>
            <a:xfrm rot="-2700000">
              <a:off x="319773" y="1405950"/>
              <a:ext cx="4701168" cy="1749199"/>
              <a:chOff x="0" y="0"/>
              <a:chExt cx="1092245" cy="406400"/>
            </a:xfrm>
          </p:grpSpPr>
          <p:sp>
            <p:nvSpPr>
              <p:cNvPr id="9" name="Freeform 9"/>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28708B"/>
              </a:solidFill>
            </p:spPr>
          </p:sp>
        </p:grpSp>
        <p:grpSp>
          <p:nvGrpSpPr>
            <p:cNvPr id="10" name="Group 10"/>
            <p:cNvGrpSpPr/>
            <p:nvPr/>
          </p:nvGrpSpPr>
          <p:grpSpPr>
            <a:xfrm rot="-2700000">
              <a:off x="-85334" y="2783770"/>
              <a:ext cx="4805640" cy="1749199"/>
              <a:chOff x="0" y="0"/>
              <a:chExt cx="1116518" cy="406400"/>
            </a:xfrm>
          </p:grpSpPr>
          <p:sp>
            <p:nvSpPr>
              <p:cNvPr id="11" name="Freeform 11"/>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grpSp>
        <p:nvGrpSpPr>
          <p:cNvPr id="12" name="Group 12"/>
          <p:cNvGrpSpPr/>
          <p:nvPr/>
        </p:nvGrpSpPr>
        <p:grpSpPr>
          <a:xfrm rot="-10800000">
            <a:off x="15878086" y="-1444227"/>
            <a:ext cx="3713180" cy="4481891"/>
            <a:chOff x="0" y="0"/>
            <a:chExt cx="4950907" cy="5975855"/>
          </a:xfrm>
        </p:grpSpPr>
        <p:grpSp>
          <p:nvGrpSpPr>
            <p:cNvPr id="13" name="Group 13"/>
            <p:cNvGrpSpPr/>
            <p:nvPr/>
          </p:nvGrpSpPr>
          <p:grpSpPr>
            <a:xfrm rot="-2700000">
              <a:off x="319773" y="1405950"/>
              <a:ext cx="4701168" cy="1749199"/>
              <a:chOff x="0" y="0"/>
              <a:chExt cx="1092245" cy="406400"/>
            </a:xfrm>
          </p:grpSpPr>
          <p:sp>
            <p:nvSpPr>
              <p:cNvPr id="14" name="Freeform 14"/>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008B9C"/>
              </a:solidFill>
            </p:spPr>
          </p:sp>
        </p:grpSp>
        <p:grpSp>
          <p:nvGrpSpPr>
            <p:cNvPr id="15" name="Group 15"/>
            <p:cNvGrpSpPr/>
            <p:nvPr/>
          </p:nvGrpSpPr>
          <p:grpSpPr>
            <a:xfrm rot="-2700000">
              <a:off x="-85334" y="2783770"/>
              <a:ext cx="4805640" cy="1749199"/>
              <a:chOff x="0" y="0"/>
              <a:chExt cx="1116518" cy="406400"/>
            </a:xfrm>
          </p:grpSpPr>
          <p:sp>
            <p:nvSpPr>
              <p:cNvPr id="16" name="Freeform 16"/>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grpSp>
        <p:nvGrpSpPr>
          <p:cNvPr id="2" name="Group 2"/>
          <p:cNvGrpSpPr/>
          <p:nvPr/>
        </p:nvGrpSpPr>
        <p:grpSpPr>
          <a:xfrm>
            <a:off x="0" y="437704"/>
            <a:ext cx="18288000" cy="9453554"/>
            <a:chOff x="0" y="0"/>
            <a:chExt cx="4816593" cy="2489825"/>
          </a:xfrm>
        </p:grpSpPr>
        <p:sp>
          <p:nvSpPr>
            <p:cNvPr id="3" name="Freeform 3"/>
            <p:cNvSpPr/>
            <p:nvPr/>
          </p:nvSpPr>
          <p:spPr>
            <a:xfrm>
              <a:off x="0" y="0"/>
              <a:ext cx="4816592" cy="2489825"/>
            </a:xfrm>
            <a:custGeom>
              <a:avLst/>
              <a:gdLst/>
              <a:ahLst/>
              <a:cxnLst/>
              <a:rect l="l" t="t" r="r" b="b"/>
              <a:pathLst>
                <a:path w="4816592" h="2489825">
                  <a:moveTo>
                    <a:pt x="0" y="0"/>
                  </a:moveTo>
                  <a:lnTo>
                    <a:pt x="4816592" y="0"/>
                  </a:lnTo>
                  <a:lnTo>
                    <a:pt x="4816592" y="2489825"/>
                  </a:lnTo>
                  <a:lnTo>
                    <a:pt x="0" y="2489825"/>
                  </a:lnTo>
                  <a:close/>
                </a:path>
              </a:pathLst>
            </a:custGeom>
            <a:solidFill>
              <a:srgbClr val="FFFFFF">
                <a:alpha val="81961"/>
              </a:srgbClr>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srcRect/>
          <a:stretch>
            <a:fillRect/>
          </a:stretch>
        </p:blipFill>
        <p:spPr>
          <a:xfrm>
            <a:off x="0" y="610577"/>
            <a:ext cx="18288000" cy="90658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C4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1120" y="2886261"/>
            <a:ext cx="5061622" cy="5057127"/>
          </a:xfrm>
          <a:prstGeom prst="rect">
            <a:avLst/>
          </a:prstGeom>
        </p:spPr>
      </p:pic>
      <p:sp>
        <p:nvSpPr>
          <p:cNvPr id="3" name="TextBox 3"/>
          <p:cNvSpPr txBox="1"/>
          <p:nvPr/>
        </p:nvSpPr>
        <p:spPr>
          <a:xfrm>
            <a:off x="2674501" y="3003088"/>
            <a:ext cx="14056997" cy="4940300"/>
          </a:xfrm>
          <a:prstGeom prst="rect">
            <a:avLst/>
          </a:prstGeom>
        </p:spPr>
        <p:txBody>
          <a:bodyPr lIns="0" tIns="0" rIns="0" bIns="0" rtlCol="0" anchor="t">
            <a:spAutoFit/>
          </a:bodyPr>
          <a:lstStyle/>
          <a:p>
            <a:pPr algn="ctr">
              <a:lnSpc>
                <a:spcPts val="4900"/>
              </a:lnSpc>
            </a:pPr>
            <a:r>
              <a:rPr lang="en-US" sz="3500">
                <a:solidFill>
                  <a:srgbClr val="22404D"/>
                </a:solidFill>
                <a:latin typeface="Montserrat Semi-Bold"/>
              </a:rPr>
              <a:t>Las acciones de todas las empresas que surjan a partir de ahora, deben tomar un enfoque que proteja los intereses del desarrollo sostenible, ya que al mismo tiempo estará protegiendo la sostenibilidad de la propia empresa, sea cualquier tipo de compañía, la manera de gestionar los negocios en la actualidad debe procurar cuidar a todas las cadenas de valor alrededor de las empresas, buscar ese equilibrio representa un reto.</a:t>
            </a:r>
          </a:p>
        </p:txBody>
      </p:sp>
      <p:sp>
        <p:nvSpPr>
          <p:cNvPr id="4" name="TextBox 4"/>
          <p:cNvSpPr txBox="1"/>
          <p:nvPr/>
        </p:nvSpPr>
        <p:spPr>
          <a:xfrm>
            <a:off x="3101208" y="1664348"/>
            <a:ext cx="13203585" cy="854075"/>
          </a:xfrm>
          <a:prstGeom prst="rect">
            <a:avLst/>
          </a:prstGeom>
        </p:spPr>
        <p:txBody>
          <a:bodyPr lIns="0" tIns="0" rIns="0" bIns="0" rtlCol="0" anchor="t">
            <a:spAutoFit/>
          </a:bodyPr>
          <a:lstStyle/>
          <a:p>
            <a:pPr algn="ctr">
              <a:lnSpc>
                <a:spcPts val="7000"/>
              </a:lnSpc>
            </a:pPr>
            <a:r>
              <a:rPr lang="en-US" sz="5000">
                <a:solidFill>
                  <a:srgbClr val="22404D"/>
                </a:solidFill>
                <a:latin typeface="Montserrat Semi-Bold Bold"/>
              </a:rPr>
              <a:t>¿Cómo alcanzar el desarrollo sostenible</a:t>
            </a:r>
          </a:p>
        </p:txBody>
      </p:sp>
      <p:grpSp>
        <p:nvGrpSpPr>
          <p:cNvPr id="5" name="Group 5"/>
          <p:cNvGrpSpPr/>
          <p:nvPr/>
        </p:nvGrpSpPr>
        <p:grpSpPr>
          <a:xfrm rot="291083">
            <a:off x="-792497" y="-607048"/>
            <a:ext cx="4019202" cy="4851267"/>
            <a:chOff x="0" y="0"/>
            <a:chExt cx="5358936" cy="6468356"/>
          </a:xfrm>
        </p:grpSpPr>
        <p:grpSp>
          <p:nvGrpSpPr>
            <p:cNvPr id="6" name="Group 6"/>
            <p:cNvGrpSpPr/>
            <p:nvPr/>
          </p:nvGrpSpPr>
          <p:grpSpPr>
            <a:xfrm rot="-2700000">
              <a:off x="346127" y="1521821"/>
              <a:ext cx="5088616" cy="1893360"/>
              <a:chOff x="0" y="0"/>
              <a:chExt cx="1092245" cy="406400"/>
            </a:xfrm>
          </p:grpSpPr>
          <p:sp>
            <p:nvSpPr>
              <p:cNvPr id="7" name="Freeform 7"/>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28708B"/>
              </a:solidFill>
            </p:spPr>
          </p:sp>
        </p:grpSp>
        <p:grpSp>
          <p:nvGrpSpPr>
            <p:cNvPr id="8" name="Group 8"/>
            <p:cNvGrpSpPr/>
            <p:nvPr/>
          </p:nvGrpSpPr>
          <p:grpSpPr>
            <a:xfrm rot="-2700000">
              <a:off x="-92367" y="3013195"/>
              <a:ext cx="5201697" cy="1893360"/>
              <a:chOff x="0" y="0"/>
              <a:chExt cx="1116518" cy="406400"/>
            </a:xfrm>
          </p:grpSpPr>
          <p:sp>
            <p:nvSpPr>
              <p:cNvPr id="9" name="Freeform 9"/>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pic>
        <p:nvPicPr>
          <p:cNvPr id="10" name="Picture 10"/>
          <p:cNvPicPr>
            <a:picLocks noChangeAspect="1"/>
          </p:cNvPicPr>
          <p:nvPr/>
        </p:nvPicPr>
        <p:blipFill>
          <a:blip r:embed="rId3"/>
          <a:srcRect/>
          <a:stretch>
            <a:fillRect/>
          </a:stretch>
        </p:blipFill>
        <p:spPr>
          <a:xfrm>
            <a:off x="4312482" y="6541857"/>
            <a:ext cx="9663036" cy="5432886"/>
          </a:xfrm>
          <a:prstGeom prst="rect">
            <a:avLst/>
          </a:prstGeom>
        </p:spPr>
      </p:pic>
      <p:grpSp>
        <p:nvGrpSpPr>
          <p:cNvPr id="11" name="Group 11"/>
          <p:cNvGrpSpPr/>
          <p:nvPr/>
        </p:nvGrpSpPr>
        <p:grpSpPr>
          <a:xfrm rot="291083">
            <a:off x="15249699" y="6357169"/>
            <a:ext cx="4019202" cy="4851267"/>
            <a:chOff x="0" y="0"/>
            <a:chExt cx="5358936" cy="6468356"/>
          </a:xfrm>
        </p:grpSpPr>
        <p:grpSp>
          <p:nvGrpSpPr>
            <p:cNvPr id="12" name="Group 12"/>
            <p:cNvGrpSpPr/>
            <p:nvPr/>
          </p:nvGrpSpPr>
          <p:grpSpPr>
            <a:xfrm rot="-2700000">
              <a:off x="346127" y="1521821"/>
              <a:ext cx="5088616" cy="1893360"/>
              <a:chOff x="0" y="0"/>
              <a:chExt cx="1092245" cy="406400"/>
            </a:xfrm>
          </p:grpSpPr>
          <p:sp>
            <p:nvSpPr>
              <p:cNvPr id="13" name="Freeform 13"/>
              <p:cNvSpPr/>
              <p:nvPr/>
            </p:nvSpPr>
            <p:spPr>
              <a:xfrm>
                <a:off x="17780" y="22860"/>
                <a:ext cx="1066845" cy="360680"/>
              </a:xfrm>
              <a:custGeom>
                <a:avLst/>
                <a:gdLst/>
                <a:ahLst/>
                <a:cxnLst/>
                <a:rect l="l" t="t" r="r" b="b"/>
                <a:pathLst>
                  <a:path w="1066845" h="360680">
                    <a:moveTo>
                      <a:pt x="1066845" y="180340"/>
                    </a:moveTo>
                    <a:cubicBezTo>
                      <a:pt x="1066845" y="81280"/>
                      <a:pt x="986835" y="0"/>
                      <a:pt x="886506" y="0"/>
                    </a:cubicBezTo>
                    <a:lnTo>
                      <a:pt x="172720" y="0"/>
                    </a:lnTo>
                    <a:lnTo>
                      <a:pt x="172720" y="1270"/>
                    </a:lnTo>
                    <a:cubicBezTo>
                      <a:pt x="76200" y="5080"/>
                      <a:pt x="0" y="83820"/>
                      <a:pt x="0" y="180340"/>
                    </a:cubicBezTo>
                    <a:cubicBezTo>
                      <a:pt x="0" y="276860"/>
                      <a:pt x="77470" y="355600"/>
                      <a:pt x="172720" y="359410"/>
                    </a:cubicBezTo>
                    <a:lnTo>
                      <a:pt x="172720" y="360680"/>
                    </a:lnTo>
                    <a:lnTo>
                      <a:pt x="886505" y="360680"/>
                    </a:lnTo>
                    <a:cubicBezTo>
                      <a:pt x="985565" y="360680"/>
                      <a:pt x="1066845" y="279400"/>
                      <a:pt x="1066845" y="180340"/>
                    </a:cubicBezTo>
                    <a:close/>
                  </a:path>
                </a:pathLst>
              </a:custGeom>
              <a:solidFill>
                <a:srgbClr val="28708B"/>
              </a:solidFill>
            </p:spPr>
          </p:sp>
        </p:grpSp>
        <p:grpSp>
          <p:nvGrpSpPr>
            <p:cNvPr id="14" name="Group 14"/>
            <p:cNvGrpSpPr/>
            <p:nvPr/>
          </p:nvGrpSpPr>
          <p:grpSpPr>
            <a:xfrm rot="-2700000">
              <a:off x="-92367" y="3013195"/>
              <a:ext cx="5201697" cy="1893360"/>
              <a:chOff x="0" y="0"/>
              <a:chExt cx="1116518" cy="406400"/>
            </a:xfrm>
          </p:grpSpPr>
          <p:sp>
            <p:nvSpPr>
              <p:cNvPr id="15" name="Freeform 15"/>
              <p:cNvSpPr/>
              <p:nvPr/>
            </p:nvSpPr>
            <p:spPr>
              <a:xfrm>
                <a:off x="17780" y="22860"/>
                <a:ext cx="1091118" cy="360680"/>
              </a:xfrm>
              <a:custGeom>
                <a:avLst/>
                <a:gdLst/>
                <a:ahLst/>
                <a:cxnLst/>
                <a:rect l="l" t="t" r="r" b="b"/>
                <a:pathLst>
                  <a:path w="1091118" h="360680">
                    <a:moveTo>
                      <a:pt x="1091118" y="180340"/>
                    </a:moveTo>
                    <a:cubicBezTo>
                      <a:pt x="1091118" y="81280"/>
                      <a:pt x="1011108" y="0"/>
                      <a:pt x="910778" y="0"/>
                    </a:cubicBezTo>
                    <a:lnTo>
                      <a:pt x="172720" y="0"/>
                    </a:lnTo>
                    <a:lnTo>
                      <a:pt x="172720" y="1270"/>
                    </a:lnTo>
                    <a:cubicBezTo>
                      <a:pt x="76200" y="5080"/>
                      <a:pt x="0" y="83820"/>
                      <a:pt x="0" y="180340"/>
                    </a:cubicBezTo>
                    <a:cubicBezTo>
                      <a:pt x="0" y="276860"/>
                      <a:pt x="77470" y="355600"/>
                      <a:pt x="172720" y="359410"/>
                    </a:cubicBezTo>
                    <a:lnTo>
                      <a:pt x="172720" y="360680"/>
                    </a:lnTo>
                    <a:lnTo>
                      <a:pt x="910778" y="360680"/>
                    </a:lnTo>
                    <a:cubicBezTo>
                      <a:pt x="1009838" y="360680"/>
                      <a:pt x="1091118" y="279400"/>
                      <a:pt x="1091118" y="180340"/>
                    </a:cubicBezTo>
                    <a:close/>
                  </a:path>
                </a:pathLst>
              </a:custGeom>
              <a:solidFill>
                <a:srgbClr val="99D9DF"/>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526</Words>
  <Application>Microsoft Office PowerPoint</Application>
  <PresentationFormat>Custom</PresentationFormat>
  <Paragraphs>48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Open Sans Extra Bold</vt:lpstr>
      <vt:lpstr>Montserrat Semi-Bold Bold</vt:lpstr>
      <vt:lpstr>Montserrat Semi-Bold</vt:lpstr>
      <vt:lpstr>Calibri</vt:lpstr>
      <vt:lpstr>Montserrat Extra-Bold</vt:lpstr>
      <vt:lpstr>Arial</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3: Planeación estratégica.</dc:title>
  <cp:lastModifiedBy>Hannia Chinchilla</cp:lastModifiedBy>
  <cp:revision>1</cp:revision>
  <dcterms:created xsi:type="dcterms:W3CDTF">2006-08-16T00:00:00Z</dcterms:created>
  <dcterms:modified xsi:type="dcterms:W3CDTF">2023-03-06T15:41:53Z</dcterms:modified>
  <dc:identifier>DAFZP2cyYRo</dc:identifier>
</cp:coreProperties>
</file>