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Montserrat 1" panose="020B0604020202020204" charset="0"/>
      <p:regular r:id="rId12"/>
    </p:embeddedFont>
    <p:embeddedFont>
      <p:font typeface="Montserrat 2" panose="020B0604020202020204" charset="0"/>
      <p:regular r:id="rId13"/>
    </p:embeddedFont>
    <p:embeddedFont>
      <p:font typeface="Montserrat 3" panose="020B0604020202020204" charset="0"/>
      <p:regular r:id="rId14"/>
    </p:embeddedFont>
    <p:embeddedFont>
      <p:font typeface="Montserrat 4" panose="020B0604020202020204" charset="0"/>
      <p:regular r:id="rId15"/>
    </p:embeddedFont>
    <p:embeddedFont>
      <p:font typeface="Montserrat 5" panose="020B0604020202020204" charset="0"/>
      <p:regular r:id="rId16"/>
    </p:embeddedFont>
    <p:embeddedFont>
      <p:font typeface="Montserrat Extra-Bold" panose="020B0604020202020204" charset="0"/>
      <p:regular r:id="rId17"/>
    </p:embeddedFont>
    <p:embeddedFont>
      <p:font typeface="Montserrat Extra-Bold Bold" panose="020B0604020202020204" charset="0"/>
      <p:regular r:id="rId18"/>
    </p:embeddedFont>
    <p:embeddedFont>
      <p:font typeface="Montserrat Semi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411460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063932" y="-1244263"/>
            <a:ext cx="13716000" cy="7711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59108" y="3417057"/>
            <a:ext cx="7040752" cy="215984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407901" y="5190772"/>
            <a:ext cx="14140987" cy="384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spc="-509" dirty="0" err="1">
                <a:solidFill>
                  <a:srgbClr val="285F74"/>
                </a:solidFill>
                <a:latin typeface="Montserrat Extra-Bold"/>
              </a:rPr>
              <a:t>Sesión</a:t>
            </a:r>
            <a:r>
              <a:rPr lang="en-US" sz="8499" spc="-509" dirty="0">
                <a:solidFill>
                  <a:srgbClr val="285F74"/>
                </a:solidFill>
                <a:latin typeface="Montserrat Extra-Bold"/>
              </a:rPr>
              <a:t> 7:</a:t>
            </a:r>
          </a:p>
          <a:p>
            <a:pPr>
              <a:lnSpc>
                <a:spcPts val="10199"/>
              </a:lnSpc>
            </a:pPr>
            <a:r>
              <a:rPr lang="en-US" sz="8499" spc="-509" dirty="0" err="1">
                <a:solidFill>
                  <a:srgbClr val="285F74"/>
                </a:solidFill>
                <a:latin typeface="Montserrat Extra-Bold"/>
              </a:rPr>
              <a:t>Costos</a:t>
            </a:r>
            <a:r>
              <a:rPr lang="en-US" sz="8499" spc="-509" dirty="0">
                <a:solidFill>
                  <a:srgbClr val="285F74"/>
                </a:solidFill>
                <a:latin typeface="Montserrat Extra-Bold"/>
              </a:rPr>
              <a:t> </a:t>
            </a:r>
          </a:p>
          <a:p>
            <a:pPr>
              <a:lnSpc>
                <a:spcPts val="10199"/>
              </a:lnSpc>
            </a:pPr>
            <a:endParaRPr lang="en-US" sz="8499" spc="-509" dirty="0">
              <a:solidFill>
                <a:srgbClr val="285F74"/>
              </a:solidFill>
              <a:latin typeface="Montserrat Extra-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>
          <a:xfrm>
            <a:off x="-3581400" y="723900"/>
            <a:ext cx="10673142" cy="6618358"/>
            <a:chOff x="-111992" y="3714874"/>
            <a:chExt cx="14230857" cy="8824479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649173" y="3714874"/>
              <a:ext cx="11469692" cy="3925132"/>
              <a:chOff x="17780" y="22860"/>
              <a:chExt cx="1053950" cy="3606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  <p:txBody>
              <a:bodyPr/>
              <a:lstStyle/>
              <a:p>
                <a:endParaRPr lang="es-CR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11992" y="8614221"/>
              <a:ext cx="12376291" cy="3925132"/>
              <a:chOff x="17780" y="22860"/>
              <a:chExt cx="1137257" cy="3606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  <p:txBody>
              <a:bodyPr/>
              <a:lstStyle/>
              <a:p>
                <a:endParaRPr lang="es-CR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6538" t="29534" r="25647" b="27264"/>
          <a:stretch>
            <a:fillRect/>
          </a:stretch>
        </p:blipFill>
        <p:spPr>
          <a:xfrm>
            <a:off x="4991486" y="1894233"/>
            <a:ext cx="9121460" cy="46335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7492" y="5803383"/>
            <a:ext cx="6853017" cy="210225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701095" y="8845550"/>
            <a:ext cx="1088581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285F74"/>
                </a:solidFill>
                <a:latin typeface="Montserrat Semi-Bold"/>
              </a:rPr>
              <a:t>"Todos los derechos reservados, Junior Achievement Costa Rica"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1983" y="5063663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5186611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4425606" y="-3181416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94938" y="-1912653"/>
            <a:ext cx="13716000" cy="7711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08321" y="3021402"/>
            <a:ext cx="6299203" cy="193236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alphaModFix amt="31000"/>
          </a:blip>
          <a:srcRect/>
          <a:stretch>
            <a:fillRect/>
          </a:stretch>
        </p:blipFill>
        <p:spPr>
          <a:xfrm>
            <a:off x="4435551" y="-277982"/>
            <a:ext cx="8523556" cy="853113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6172586" y="6129034"/>
            <a:ext cx="14140987" cy="25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1"/>
              </a:rPr>
              <a:t>Tema:</a:t>
            </a:r>
          </a:p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1"/>
              </a:rPr>
              <a:t>Estructura de Costos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40680" y="3312508"/>
            <a:ext cx="8096250" cy="4095750"/>
          </a:xfrm>
          <a:prstGeom prst="rect">
            <a:avLst/>
          </a:prstGeom>
          <a:solidFill>
            <a:srgbClr val="C3EDEF"/>
          </a:solidFill>
        </p:spPr>
      </p:sp>
      <p:grpSp>
        <p:nvGrpSpPr>
          <p:cNvPr id="3" name="Group 3"/>
          <p:cNvGrpSpPr/>
          <p:nvPr/>
        </p:nvGrpSpPr>
        <p:grpSpPr>
          <a:xfrm rot="-683053">
            <a:off x="15808156" y="610751"/>
            <a:ext cx="4476732" cy="5403515"/>
            <a:chOff x="0" y="0"/>
            <a:chExt cx="5968976" cy="7204687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385529" y="1695059"/>
              <a:ext cx="5667883" cy="2108892"/>
              <a:chOff x="0" y="0"/>
              <a:chExt cx="1092245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02882" y="3356204"/>
              <a:ext cx="5793837" cy="2108892"/>
              <a:chOff x="0" y="0"/>
              <a:chExt cx="1116518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sp>
        <p:nvSpPr>
          <p:cNvPr id="8" name="AutoShape 8"/>
          <p:cNvSpPr/>
          <p:nvPr/>
        </p:nvSpPr>
        <p:spPr>
          <a:xfrm>
            <a:off x="953930" y="3312508"/>
            <a:ext cx="8096250" cy="4095750"/>
          </a:xfrm>
          <a:prstGeom prst="rect">
            <a:avLst/>
          </a:prstGeom>
          <a:solidFill>
            <a:srgbClr val="C3EDEF"/>
          </a:solidFill>
        </p:spPr>
      </p:sp>
      <p:grpSp>
        <p:nvGrpSpPr>
          <p:cNvPr id="9" name="Group 9"/>
          <p:cNvGrpSpPr/>
          <p:nvPr/>
        </p:nvGrpSpPr>
        <p:grpSpPr>
          <a:xfrm rot="10413634">
            <a:off x="-2898315" y="4691973"/>
            <a:ext cx="5231247" cy="6314232"/>
            <a:chOff x="0" y="0"/>
            <a:chExt cx="6974996" cy="8418976"/>
          </a:xfrm>
        </p:grpSpPr>
        <p:grpSp>
          <p:nvGrpSpPr>
            <p:cNvPr id="10" name="Group 10"/>
            <p:cNvGrpSpPr/>
            <p:nvPr/>
          </p:nvGrpSpPr>
          <p:grpSpPr>
            <a:xfrm rot="-2700000">
              <a:off x="450507" y="1980747"/>
              <a:ext cx="6623156" cy="2464328"/>
              <a:chOff x="0" y="0"/>
              <a:chExt cx="109224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-120222" y="3921864"/>
              <a:ext cx="6770339" cy="2464328"/>
              <a:chOff x="0" y="0"/>
              <a:chExt cx="1116518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235892" y="-1362533"/>
            <a:ext cx="10282331" cy="57810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28777" t="28559" r="27847" b="28065"/>
          <a:stretch>
            <a:fillRect/>
          </a:stretch>
        </p:blipFill>
        <p:spPr>
          <a:xfrm>
            <a:off x="4311781" y="7581375"/>
            <a:ext cx="1380547" cy="138054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640105" y="1561379"/>
            <a:ext cx="9201150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22404D"/>
                </a:solidFill>
                <a:latin typeface="Montserrat Extra-Bold"/>
              </a:rPr>
              <a:t>Estructura de Costos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26588" y="3994976"/>
            <a:ext cx="6950934" cy="2377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Montserrat 2"/>
              </a:rPr>
              <a:t>Permite identificar los costos asociados al tipo de producto a realizar.</a:t>
            </a:r>
          </a:p>
          <a:p>
            <a:pPr algn="ctr">
              <a:lnSpc>
                <a:spcPts val="2142"/>
              </a:lnSpc>
            </a:pPr>
            <a:endParaRPr lang="en-US" sz="3999">
              <a:solidFill>
                <a:srgbClr val="000000"/>
              </a:solidFill>
              <a:latin typeface="Montserrat 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813338" y="3814349"/>
            <a:ext cx="6950934" cy="3082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Montserrat 2"/>
              </a:rPr>
              <a:t>Objetivo: fijar un precio que sea generador de utilidadespara la compañía.</a:t>
            </a:r>
          </a:p>
          <a:p>
            <a:pPr algn="ctr">
              <a:lnSpc>
                <a:spcPts val="2142"/>
              </a:lnSpc>
            </a:pPr>
            <a:endParaRPr lang="en-US" sz="3999">
              <a:solidFill>
                <a:srgbClr val="000000"/>
              </a:solidFill>
              <a:latin typeface="Montserrat 2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l="28777" t="28559" r="27847" b="28065"/>
          <a:stretch>
            <a:fillRect/>
          </a:stretch>
        </p:blipFill>
        <p:spPr>
          <a:xfrm>
            <a:off x="12598531" y="7581375"/>
            <a:ext cx="1380547" cy="13805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40680" y="3312508"/>
            <a:ext cx="8096250" cy="5945792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3" name="AutoShape 3"/>
          <p:cNvSpPr/>
          <p:nvPr/>
        </p:nvSpPr>
        <p:spPr>
          <a:xfrm>
            <a:off x="953930" y="3312508"/>
            <a:ext cx="8096250" cy="5945792"/>
          </a:xfrm>
          <a:prstGeom prst="rect">
            <a:avLst/>
          </a:prstGeom>
          <a:solidFill>
            <a:srgbClr val="C3EDEF"/>
          </a:solidFill>
        </p:spPr>
      </p:sp>
      <p:grpSp>
        <p:nvGrpSpPr>
          <p:cNvPr id="4" name="Group 4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5" name="Group 5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2404D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96740" y="-1677911"/>
            <a:ext cx="11685101" cy="65697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240680" y="5556290"/>
            <a:ext cx="8096250" cy="280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22404D"/>
                </a:solidFill>
                <a:latin typeface="Montserrat 3"/>
              </a:rPr>
              <a:t>Varían según el nivel de producción de unidades</a:t>
            </a:r>
          </a:p>
          <a:p>
            <a:pPr algn="ctr">
              <a:lnSpc>
                <a:spcPts val="5739"/>
              </a:lnSpc>
            </a:pPr>
            <a:endParaRPr lang="en-US" sz="4099">
              <a:solidFill>
                <a:srgbClr val="22404D"/>
              </a:solidFill>
              <a:latin typeface="Montserrat 3"/>
            </a:endParaRPr>
          </a:p>
          <a:p>
            <a:pPr algn="ctr">
              <a:lnSpc>
                <a:spcPts val="5179"/>
              </a:lnSpc>
            </a:pPr>
            <a:endParaRPr lang="en-US" sz="4099">
              <a:solidFill>
                <a:srgbClr val="22404D"/>
              </a:solidFill>
              <a:latin typeface="Montserrat 3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92461" y="7131781"/>
            <a:ext cx="2019187" cy="201918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640105" y="1153391"/>
            <a:ext cx="9201150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22404D"/>
                </a:solidFill>
                <a:latin typeface="Montserrat Extra-Bold"/>
              </a:rPr>
              <a:t>Estructura de Costos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6588" y="3985451"/>
            <a:ext cx="6950934" cy="906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22404D"/>
                </a:solidFill>
                <a:latin typeface="Montserrat 4"/>
              </a:rPr>
              <a:t>Costos Fijos</a:t>
            </a:r>
          </a:p>
          <a:p>
            <a:pPr algn="ctr">
              <a:lnSpc>
                <a:spcPts val="1862"/>
              </a:lnSpc>
            </a:pPr>
            <a:endParaRPr lang="en-US" sz="3800">
              <a:solidFill>
                <a:srgbClr val="22404D"/>
              </a:solidFill>
              <a:latin typeface="Montserrat 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813338" y="3985451"/>
            <a:ext cx="6950934" cy="906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22404D"/>
                </a:solidFill>
                <a:latin typeface="Montserrat 4"/>
              </a:rPr>
              <a:t>Costos Variables</a:t>
            </a:r>
          </a:p>
          <a:p>
            <a:pPr algn="ctr">
              <a:lnSpc>
                <a:spcPts val="1862"/>
              </a:lnSpc>
            </a:pPr>
            <a:endParaRPr lang="en-US" sz="3800">
              <a:solidFill>
                <a:srgbClr val="22404D"/>
              </a:solidFill>
              <a:latin typeface="Montserrat 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53930" y="5620425"/>
            <a:ext cx="8096250" cy="208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22404D"/>
                </a:solidFill>
                <a:latin typeface="Montserrat 3"/>
              </a:rPr>
              <a:t>No varían según el nivel de producción de unidades</a:t>
            </a:r>
          </a:p>
          <a:p>
            <a:pPr algn="ctr">
              <a:lnSpc>
                <a:spcPts val="5179"/>
              </a:lnSpc>
            </a:pPr>
            <a:endParaRPr lang="en-US" sz="4099">
              <a:solidFill>
                <a:srgbClr val="22404D"/>
              </a:solidFill>
              <a:latin typeface="Montserrat 3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79211" y="7131781"/>
            <a:ext cx="2019187" cy="20191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98320" y="5630704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446136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22433" y="-1450757"/>
            <a:ext cx="12077936" cy="679062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1923" y="2742470"/>
            <a:ext cx="9180291" cy="7544530"/>
          </a:xfrm>
          <a:prstGeom prst="rect">
            <a:avLst/>
          </a:prstGeom>
        </p:spPr>
      </p:pic>
      <p:graphicFrame>
        <p:nvGraphicFramePr>
          <p:cNvPr id="19" name="Table 19"/>
          <p:cNvGraphicFramePr>
            <a:graphicFrameLocks noGrp="1"/>
          </p:cNvGraphicFramePr>
          <p:nvPr/>
        </p:nvGraphicFramePr>
        <p:xfrm>
          <a:off x="4373173" y="3184753"/>
          <a:ext cx="9180290" cy="6832488"/>
        </p:xfrm>
        <a:graphic>
          <a:graphicData uri="http://schemas.openxmlformats.org/drawingml/2006/table">
            <a:tbl>
              <a:tblPr/>
              <a:tblGrid>
                <a:gridCol w="4590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8748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 Bold"/>
                        </a:rPr>
                        <a:t>Aspecto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 Bold"/>
                        </a:rPr>
                        <a:t>Monto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48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Electricidad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 20.000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748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Maquinaria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50.000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8748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Agua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10.000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8748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Herramientas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10.000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8748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90.000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293735" y="5339869"/>
            <a:ext cx="2431129" cy="2431129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 rot="-5400000">
            <a:off x="168712" y="5917726"/>
            <a:ext cx="6116836" cy="13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8"/>
              </a:lnSpc>
            </a:pPr>
            <a:r>
              <a:rPr lang="en-US" sz="3949">
                <a:solidFill>
                  <a:srgbClr val="22404D"/>
                </a:solidFill>
                <a:latin typeface="Montserrat Extra-Bold Bold"/>
              </a:rPr>
              <a:t>Costos fijos mensuales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1046184"/>
            <a:ext cx="9201150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22404D"/>
                </a:solidFill>
                <a:latin typeface="Montserrat Extra-Bold"/>
              </a:rPr>
              <a:t>Estructura de Costos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49552">
            <a:off x="-1998391" y="5910224"/>
            <a:ext cx="5552064" cy="6575292"/>
            <a:chOff x="0" y="0"/>
            <a:chExt cx="7402752" cy="8767056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301334" y="1845332"/>
              <a:ext cx="6183821" cy="2328351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2300" y="4424627"/>
              <a:ext cx="6661107" cy="2328351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29850" y="-1042768"/>
            <a:ext cx="10589057" cy="59535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11548" y="4325859"/>
            <a:ext cx="11772900" cy="5327237"/>
          </a:xfrm>
          <a:prstGeom prst="rect">
            <a:avLst/>
          </a:prstGeom>
        </p:spPr>
      </p:pic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4979162" y="4141502"/>
          <a:ext cx="12910474" cy="5695950"/>
        </p:xfrm>
        <a:graphic>
          <a:graphicData uri="http://schemas.openxmlformats.org/drawingml/2006/table">
            <a:tbl>
              <a:tblPr/>
              <a:tblGrid>
                <a:gridCol w="3324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0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0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9325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2404D"/>
                          </a:solidFill>
                          <a:latin typeface="Montserrat 5 Bold"/>
                        </a:rPr>
                        <a:t>Aspecto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2404D"/>
                          </a:solidFill>
                          <a:latin typeface="Montserrat 5 Bold"/>
                        </a:rPr>
                        <a:t>Unidad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2404D"/>
                          </a:solidFill>
                          <a:latin typeface="Montserrat 5 Bold"/>
                        </a:rPr>
                        <a:t>Precio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2404D"/>
                          </a:solidFill>
                          <a:latin typeface="Montserrat 5 Bold"/>
                        </a:rPr>
                        <a:t>Cantidad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2404D"/>
                          </a:solidFill>
                          <a:latin typeface="Montserrat 5 Bold"/>
                        </a:rPr>
                        <a:t>Monto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325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Pan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Paquete 12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1.200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100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325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Lechuga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Unidad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300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325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Tomate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Unidad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200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1/4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50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325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Carne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Kg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1.000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0.25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250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9325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--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2.700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--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85F74"/>
                          </a:solidFill>
                          <a:latin typeface="Montserrat 4"/>
                        </a:rPr>
                        <a:t>₡ 415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5"/>
          <p:cNvSpPr txBox="1"/>
          <p:nvPr/>
        </p:nvSpPr>
        <p:spPr>
          <a:xfrm rot="-5400000">
            <a:off x="862673" y="6637358"/>
            <a:ext cx="6116836" cy="704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8"/>
              </a:lnSpc>
            </a:pPr>
            <a:r>
              <a:rPr lang="en-US" sz="4149">
                <a:solidFill>
                  <a:srgbClr val="22404D"/>
                </a:solidFill>
                <a:latin typeface="Montserrat Extra-Bold Bold"/>
              </a:rPr>
              <a:t>Costos variables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1046184"/>
            <a:ext cx="9201150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22404D"/>
                </a:solidFill>
                <a:latin typeface="Montserrat Extra-Bold"/>
              </a:rPr>
              <a:t>Estructura de Costos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3941550" y="-3438115"/>
            <a:ext cx="10908612" cy="12919035"/>
            <a:chOff x="0" y="0"/>
            <a:chExt cx="14544816" cy="17225380"/>
          </a:xfrm>
        </p:grpSpPr>
        <p:grpSp>
          <p:nvGrpSpPr>
            <p:cNvPr id="18" name="Group 18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7641" y="2166959"/>
            <a:ext cx="2856451" cy="2858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07495" y="-1316017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9424">
                  <a:alpha val="14902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95122" h="360680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51248" y="-1581110"/>
            <a:ext cx="12472920" cy="70126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9999"/>
          </a:blip>
          <a:srcRect/>
          <a:stretch>
            <a:fillRect/>
          </a:stretch>
        </p:blipFill>
        <p:spPr>
          <a:xfrm>
            <a:off x="4302680" y="-952061"/>
            <a:ext cx="12172287" cy="1217228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505774" y="1539897"/>
            <a:ext cx="9201150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22404D"/>
                </a:solidFill>
                <a:latin typeface="Montserrat Extra-Bold"/>
              </a:rPr>
              <a:t>Estructura de Costos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79160" y="4027483"/>
            <a:ext cx="6454378" cy="862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3"/>
              </a:lnSpc>
            </a:pPr>
            <a:r>
              <a:rPr lang="en-US" sz="5037">
                <a:solidFill>
                  <a:srgbClr val="008B9C"/>
                </a:solidFill>
                <a:latin typeface="Montserrat 5"/>
              </a:rPr>
              <a:t>Diagrama de Flujo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48121" y="5067300"/>
            <a:ext cx="13591758" cy="391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37"/>
              </a:lnSpc>
            </a:pPr>
            <a:r>
              <a:rPr lang="en-US" sz="4455">
                <a:solidFill>
                  <a:srgbClr val="22404D"/>
                </a:solidFill>
                <a:latin typeface="Montserrat 3"/>
              </a:rPr>
              <a:t>Herramienta gráfica para representar los procesos de producción por los cuales debe pasar el producto de una empresa desde su comienzo hasta la culminación.</a:t>
            </a:r>
          </a:p>
          <a:p>
            <a:pPr algn="just">
              <a:lnSpc>
                <a:spcPts val="6237"/>
              </a:lnSpc>
            </a:pPr>
            <a:endParaRPr lang="en-US" sz="4455">
              <a:solidFill>
                <a:srgbClr val="22404D"/>
              </a:solidFill>
              <a:latin typeface="Montserrat 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631" t="2673" r="4709" b="200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27298" flipV="1">
            <a:off x="794916" y="781332"/>
            <a:ext cx="4605180" cy="60664"/>
          </a:xfrm>
          <a:prstGeom prst="line">
            <a:avLst/>
          </a:prstGeom>
          <a:ln w="1114425" cap="rnd">
            <a:solidFill>
              <a:srgbClr val="46B17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0981" y="2244627"/>
            <a:ext cx="4999283" cy="31829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42170" y="5261118"/>
            <a:ext cx="5805065" cy="369592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417173" y="9306180"/>
            <a:ext cx="2249528" cy="803099"/>
            <a:chOff x="0" y="0"/>
            <a:chExt cx="954665" cy="3408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4664" cy="340823"/>
            </a:xfrm>
            <a:custGeom>
              <a:avLst/>
              <a:gdLst/>
              <a:ahLst/>
              <a:cxnLst/>
              <a:rect l="l" t="t" r="r" b="b"/>
              <a:pathLst>
                <a:path w="954664" h="340823">
                  <a:moveTo>
                    <a:pt x="0" y="0"/>
                  </a:moveTo>
                  <a:lnTo>
                    <a:pt x="954664" y="0"/>
                  </a:lnTo>
                  <a:lnTo>
                    <a:pt x="954664" y="340823"/>
                  </a:lnTo>
                  <a:lnTo>
                    <a:pt x="0" y="340823"/>
                  </a:lnTo>
                  <a:close/>
                </a:path>
              </a:pathLst>
            </a:custGeom>
            <a:solidFill>
              <a:srgbClr val="46B17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730558" y="3113566"/>
            <a:ext cx="2488944" cy="888573"/>
            <a:chOff x="0" y="0"/>
            <a:chExt cx="954665" cy="3408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4664" cy="340823"/>
            </a:xfrm>
            <a:custGeom>
              <a:avLst/>
              <a:gdLst/>
              <a:ahLst/>
              <a:cxnLst/>
              <a:rect l="l" t="t" r="r" b="b"/>
              <a:pathLst>
                <a:path w="954664" h="340823">
                  <a:moveTo>
                    <a:pt x="0" y="0"/>
                  </a:moveTo>
                  <a:lnTo>
                    <a:pt x="954664" y="0"/>
                  </a:lnTo>
                  <a:lnTo>
                    <a:pt x="954664" y="340823"/>
                  </a:lnTo>
                  <a:lnTo>
                    <a:pt x="0" y="340823"/>
                  </a:lnTo>
                  <a:close/>
                </a:path>
              </a:pathLst>
            </a:custGeom>
            <a:solidFill>
              <a:srgbClr val="46B17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470031" y="9462947"/>
            <a:ext cx="4143812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3270">
                <a:solidFill>
                  <a:srgbClr val="000000"/>
                </a:solidFill>
                <a:latin typeface="Montserrat 3 Bold"/>
              </a:rPr>
              <a:t>Cruza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03722" y="3250666"/>
            <a:ext cx="4143812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3270">
                <a:solidFill>
                  <a:srgbClr val="000000"/>
                </a:solidFill>
                <a:latin typeface="Montserrat 3 Bold"/>
              </a:rPr>
              <a:t>Espérate</a:t>
            </a:r>
          </a:p>
        </p:txBody>
      </p:sp>
      <p:sp>
        <p:nvSpPr>
          <p:cNvPr id="12" name="AutoShape 12"/>
          <p:cNvSpPr/>
          <p:nvPr/>
        </p:nvSpPr>
        <p:spPr>
          <a:xfrm rot="5400000">
            <a:off x="2535144" y="1666395"/>
            <a:ext cx="68645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400000">
            <a:off x="2059849" y="6258781"/>
            <a:ext cx="1681547" cy="0"/>
          </a:xfrm>
          <a:prstGeom prst="line">
            <a:avLst/>
          </a:prstGeom>
          <a:ln w="19050" cap="flat">
            <a:solidFill>
              <a:srgbClr val="22404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400000">
            <a:off x="6806691" y="9297721"/>
            <a:ext cx="698276" cy="0"/>
          </a:xfrm>
          <a:prstGeom prst="line">
            <a:avLst/>
          </a:prstGeom>
          <a:ln w="19050" cap="flat">
            <a:solidFill>
              <a:srgbClr val="22404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5131330" y="3527141"/>
            <a:ext cx="1218175" cy="0"/>
          </a:xfrm>
          <a:prstGeom prst="line">
            <a:avLst/>
          </a:prstGeom>
          <a:ln w="19050" cap="flat">
            <a:solidFill>
              <a:srgbClr val="22404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23088">
            <a:off x="9220082" y="3510459"/>
            <a:ext cx="1654308" cy="0"/>
          </a:xfrm>
          <a:prstGeom prst="line">
            <a:avLst/>
          </a:prstGeom>
          <a:ln w="19050" cap="flat">
            <a:solidFill>
              <a:srgbClr val="22404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 rot="-5400000">
            <a:off x="6206101" y="3423139"/>
            <a:ext cx="301423" cy="202668"/>
            <a:chOff x="0" y="0"/>
            <a:chExt cx="1930400" cy="12979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00C0CA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727658" y="1916745"/>
            <a:ext cx="301423" cy="202668"/>
            <a:chOff x="0" y="0"/>
            <a:chExt cx="1930400" cy="12979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00A0AF"/>
            </a:solidFill>
          </p:spPr>
        </p:sp>
      </p:grpSp>
      <p:grpSp>
        <p:nvGrpSpPr>
          <p:cNvPr id="21" name="Group 21"/>
          <p:cNvGrpSpPr/>
          <p:nvPr/>
        </p:nvGrpSpPr>
        <p:grpSpPr>
          <a:xfrm rot="-5400000">
            <a:off x="3891116" y="6965831"/>
            <a:ext cx="301423" cy="202668"/>
            <a:chOff x="0" y="0"/>
            <a:chExt cx="1930400" cy="12979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00C0CA"/>
            </a:solidFill>
          </p:spPr>
        </p:sp>
      </p:grpSp>
      <p:grpSp>
        <p:nvGrpSpPr>
          <p:cNvPr id="23" name="Group 23"/>
          <p:cNvGrpSpPr/>
          <p:nvPr/>
        </p:nvGrpSpPr>
        <p:grpSpPr>
          <a:xfrm rot="-10800000">
            <a:off x="1705676" y="5224865"/>
            <a:ext cx="301423" cy="202668"/>
            <a:chOff x="0" y="0"/>
            <a:chExt cx="1930400" cy="12979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00C0CA"/>
            </a:solidFill>
          </p:spPr>
        </p:sp>
      </p:grpSp>
      <p:sp>
        <p:nvSpPr>
          <p:cNvPr id="25" name="AutoShape 25"/>
          <p:cNvSpPr/>
          <p:nvPr/>
        </p:nvSpPr>
        <p:spPr>
          <a:xfrm rot="-5387924">
            <a:off x="9523500" y="2132984"/>
            <a:ext cx="2711564" cy="0"/>
          </a:xfrm>
          <a:prstGeom prst="line">
            <a:avLst/>
          </a:prstGeom>
          <a:ln w="19050" cap="flat">
            <a:solidFill>
              <a:srgbClr val="22404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30143" flipV="1">
            <a:off x="6504963" y="779978"/>
            <a:ext cx="4379070" cy="2822"/>
          </a:xfrm>
          <a:prstGeom prst="line">
            <a:avLst/>
          </a:prstGeom>
          <a:ln w="19050" cap="flat">
            <a:solidFill>
              <a:srgbClr val="22404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7" name="Group 27"/>
          <p:cNvGrpSpPr/>
          <p:nvPr/>
        </p:nvGrpSpPr>
        <p:grpSpPr>
          <a:xfrm rot="5400000">
            <a:off x="6250971" y="659445"/>
            <a:ext cx="301423" cy="202668"/>
            <a:chOff x="0" y="0"/>
            <a:chExt cx="1930400" cy="12979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00C0CA"/>
            </a:solidFill>
          </p:spPr>
        </p:sp>
      </p:grpSp>
      <p:sp>
        <p:nvSpPr>
          <p:cNvPr id="29" name="AutoShape 29"/>
          <p:cNvSpPr/>
          <p:nvPr/>
        </p:nvSpPr>
        <p:spPr>
          <a:xfrm rot="-127449">
            <a:off x="2911396" y="7080476"/>
            <a:ext cx="1029452" cy="0"/>
          </a:xfrm>
          <a:prstGeom prst="line">
            <a:avLst/>
          </a:prstGeom>
          <a:ln w="19050" cap="flat">
            <a:solidFill>
              <a:srgbClr val="22404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-10783935">
            <a:off x="1867511" y="9670367"/>
            <a:ext cx="5299422" cy="0"/>
          </a:xfrm>
          <a:prstGeom prst="line">
            <a:avLst/>
          </a:prstGeom>
          <a:ln w="19050" cap="flat">
            <a:solidFill>
              <a:srgbClr val="22404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rot="5408792">
            <a:off x="-268755" y="7537464"/>
            <a:ext cx="4238926" cy="0"/>
          </a:xfrm>
          <a:prstGeom prst="line">
            <a:avLst/>
          </a:prstGeom>
          <a:ln w="19050" cap="flat">
            <a:solidFill>
              <a:srgbClr val="22404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rot="10773612">
            <a:off x="7144712" y="9658000"/>
            <a:ext cx="2902865" cy="0"/>
          </a:xfrm>
          <a:prstGeom prst="line">
            <a:avLst/>
          </a:prstGeom>
          <a:ln w="19050" cap="flat">
            <a:solidFill>
              <a:srgbClr val="22404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3" name="Group 33"/>
          <p:cNvGrpSpPr/>
          <p:nvPr/>
        </p:nvGrpSpPr>
        <p:grpSpPr>
          <a:xfrm rot="-5400000">
            <a:off x="9896908" y="9542858"/>
            <a:ext cx="301423" cy="202668"/>
            <a:chOff x="0" y="0"/>
            <a:chExt cx="1930400" cy="12979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00C0CA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5"/>
          <a:srcRect l="27526" t="23562" r="28568" b="24514"/>
          <a:stretch>
            <a:fillRect/>
          </a:stretch>
        </p:blipFill>
        <p:spPr>
          <a:xfrm>
            <a:off x="12260371" y="-288499"/>
            <a:ext cx="6027629" cy="4007873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055360" y="523463"/>
            <a:ext cx="3930960" cy="495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 err="1">
                <a:solidFill>
                  <a:srgbClr val="000000"/>
                </a:solidFill>
                <a:latin typeface="Montserrat 3 Bold"/>
              </a:rPr>
              <a:t>Atraversar</a:t>
            </a:r>
            <a:r>
              <a:rPr lang="en-US" sz="2999" dirty="0">
                <a:solidFill>
                  <a:srgbClr val="000000"/>
                </a:solidFill>
                <a:latin typeface="Montserrat 3 Bold"/>
              </a:rPr>
              <a:t> un </a:t>
            </a:r>
            <a:r>
              <a:rPr lang="en-US" sz="2999" dirty="0" err="1">
                <a:solidFill>
                  <a:srgbClr val="000000"/>
                </a:solidFill>
                <a:latin typeface="Montserrat 3 Bold"/>
              </a:rPr>
              <a:t>cruce</a:t>
            </a:r>
            <a:endParaRPr lang="en-US" sz="2999" dirty="0">
              <a:solidFill>
                <a:srgbClr val="000000"/>
              </a:solidFill>
              <a:latin typeface="Montserrat 3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876774" y="3239724"/>
            <a:ext cx="4025444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3270">
                <a:solidFill>
                  <a:srgbClr val="000000"/>
                </a:solidFill>
                <a:latin typeface="Montserrat 3 Bold"/>
              </a:rPr>
              <a:t>¿El semaforo de peatones está en verde?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131981" y="6374730"/>
            <a:ext cx="4025444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3270">
                <a:solidFill>
                  <a:srgbClr val="000000"/>
                </a:solidFill>
                <a:latin typeface="Montserrat 3 Bold"/>
              </a:rPr>
              <a:t>¿Algún coche se ha saltado el semáforo? </a:t>
            </a:r>
          </a:p>
        </p:txBody>
      </p:sp>
      <p:sp>
        <p:nvSpPr>
          <p:cNvPr id="39" name="TextBox 39"/>
          <p:cNvSpPr txBox="1"/>
          <p:nvPr/>
        </p:nvSpPr>
        <p:spPr>
          <a:xfrm rot="91551">
            <a:off x="2370439" y="5784759"/>
            <a:ext cx="1767806" cy="47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2803">
                <a:solidFill>
                  <a:srgbClr val="000000"/>
                </a:solidFill>
                <a:latin typeface="Montserrat 3 Bold"/>
              </a:rPr>
              <a:t>Sí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902219" y="2832995"/>
            <a:ext cx="1767806" cy="47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2803">
                <a:solidFill>
                  <a:srgbClr val="000000"/>
                </a:solidFill>
                <a:latin typeface="Montserrat 3 Bold"/>
              </a:rPr>
              <a:t>No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19819" y="9049377"/>
            <a:ext cx="1767806" cy="47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2803">
                <a:solidFill>
                  <a:srgbClr val="000000"/>
                </a:solidFill>
                <a:latin typeface="Montserrat 3 Bold"/>
              </a:rPr>
              <a:t>Sí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389619" y="9049377"/>
            <a:ext cx="1767806" cy="47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2803">
                <a:solidFill>
                  <a:srgbClr val="000000"/>
                </a:solidFill>
                <a:latin typeface="Montserrat 3 Bold"/>
              </a:rPr>
              <a:t>No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692339" y="4552859"/>
            <a:ext cx="8142774" cy="109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8"/>
              </a:lnSpc>
            </a:pPr>
            <a:r>
              <a:rPr lang="en-US" sz="6355">
                <a:solidFill>
                  <a:srgbClr val="22404D"/>
                </a:solidFill>
                <a:latin typeface="Montserrat 5"/>
              </a:rPr>
              <a:t>Diagrama de Flujo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191286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980255" y="-750780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679272" y="-2159479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 l="24092" t="26781" r="26614" b="24847"/>
          <a:stretch>
            <a:fillRect/>
          </a:stretch>
        </p:blipFill>
        <p:spPr>
          <a:xfrm>
            <a:off x="11731040" y="0"/>
            <a:ext cx="6760955" cy="37301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676490" y="2128090"/>
            <a:ext cx="1223103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spc="-215">
                <a:solidFill>
                  <a:srgbClr val="22404D"/>
                </a:solidFill>
                <a:latin typeface="Montserrat Extra-Bold"/>
              </a:rPr>
              <a:t>Tarea: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535" y="8394910"/>
            <a:ext cx="6029829" cy="184973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4301678" y="3390131"/>
            <a:ext cx="9189229" cy="152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0"/>
              </a:lnSpc>
            </a:pPr>
            <a:r>
              <a:rPr lang="en-US" sz="4100">
                <a:solidFill>
                  <a:srgbClr val="285F74"/>
                </a:solidFill>
                <a:latin typeface="Montserrat Semi-Bold"/>
              </a:rPr>
              <a:t>Aplicar encuesta a mínimo 50 personas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37757" y="7272865"/>
            <a:ext cx="10814417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>
                <a:solidFill>
                  <a:srgbClr val="285F74"/>
                </a:solidFill>
                <a:latin typeface="Montserrat Semi-Bold"/>
              </a:rPr>
              <a:t>Desarrollo del plan corporativo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28484" y="6167965"/>
            <a:ext cx="12231033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spc="-162">
                <a:solidFill>
                  <a:srgbClr val="22404D"/>
                </a:solidFill>
                <a:latin typeface="Montserrat Extra-Bold"/>
              </a:rPr>
              <a:t>Recordatorio de la semana: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219</Words>
  <Application>Microsoft Office PowerPoint</Application>
  <PresentationFormat>Personalizado</PresentationFormat>
  <Paragraphs>76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7: Producción y costos  </dc:title>
  <cp:lastModifiedBy>Hannia Chinchilla</cp:lastModifiedBy>
  <cp:revision>3</cp:revision>
  <dcterms:created xsi:type="dcterms:W3CDTF">2006-08-16T00:00:00Z</dcterms:created>
  <dcterms:modified xsi:type="dcterms:W3CDTF">2024-01-22T17:32:50Z</dcterms:modified>
  <dc:identifier>DAFZbrtr12o</dc:identifier>
</cp:coreProperties>
</file>