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8288000" cy="10287000"/>
  <p:notesSz cx="6858000" cy="9144000"/>
  <p:embeddedFontLs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Extra-Bold" panose="020B0604020202020204" charset="0"/>
      <p:regular r:id="rId23"/>
    </p:embeddedFont>
    <p:embeddedFont>
      <p:font typeface="Montserrat Semi-Bold" panose="020B0604020202020204" charset="0"/>
      <p:regular r:id="rId24"/>
    </p:embeddedFont>
    <p:embeddedFont>
      <p:font typeface="Montserrat Semi-Bold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94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909051" y="-1358425"/>
            <a:ext cx="13716000" cy="7711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4419" y="4171840"/>
            <a:ext cx="6334916" cy="194332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28700" y="5980075"/>
            <a:ext cx="14004193" cy="374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40"/>
              </a:lnSpc>
            </a:pPr>
            <a:r>
              <a:rPr lang="en-US" sz="8200" spc="-492">
                <a:solidFill>
                  <a:srgbClr val="285F74"/>
                </a:solidFill>
                <a:latin typeface="Montserrat Extra-Bold"/>
              </a:rPr>
              <a:t>Sesión 8:</a:t>
            </a:r>
          </a:p>
          <a:p>
            <a:pPr>
              <a:lnSpc>
                <a:spcPts val="9840"/>
              </a:lnSpc>
            </a:pPr>
            <a:r>
              <a:rPr lang="en-US" sz="8200" spc="-492">
                <a:solidFill>
                  <a:srgbClr val="285F74"/>
                </a:solidFill>
                <a:latin typeface="Montserrat Extra-Bold"/>
              </a:rPr>
              <a:t>Punto de equilibrio</a:t>
            </a:r>
          </a:p>
          <a:p>
            <a:pPr>
              <a:lnSpc>
                <a:spcPts val="9840"/>
              </a:lnSpc>
            </a:pPr>
            <a:r>
              <a:rPr lang="en-US" sz="8200" spc="-492">
                <a:solidFill>
                  <a:srgbClr val="285F74"/>
                </a:solidFill>
                <a:latin typeface="Montserrat Extra-Bold"/>
              </a:rPr>
              <a:t>Fuentes de financiamiento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15215" y="3312508"/>
            <a:ext cx="7524574" cy="4506132"/>
          </a:xfrm>
          <a:prstGeom prst="rect">
            <a:avLst/>
          </a:prstGeom>
          <a:solidFill>
            <a:srgbClr val="C3EDEF"/>
          </a:solidFill>
        </p:spPr>
      </p:sp>
      <p:sp>
        <p:nvSpPr>
          <p:cNvPr id="3" name="AutoShape 3"/>
          <p:cNvSpPr/>
          <p:nvPr/>
        </p:nvSpPr>
        <p:spPr>
          <a:xfrm>
            <a:off x="953930" y="3312508"/>
            <a:ext cx="8588709" cy="4506132"/>
          </a:xfrm>
          <a:prstGeom prst="rect">
            <a:avLst/>
          </a:prstGeom>
          <a:solidFill>
            <a:srgbClr val="C3EDEF"/>
          </a:solidFill>
        </p:spPr>
      </p:sp>
      <p:sp>
        <p:nvSpPr>
          <p:cNvPr id="4" name="TextBox 4"/>
          <p:cNvSpPr txBox="1"/>
          <p:nvPr/>
        </p:nvSpPr>
        <p:spPr>
          <a:xfrm>
            <a:off x="2059478" y="4633472"/>
            <a:ext cx="6990702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"/>
              </a:rPr>
              <a:t>Al iniciar un negocio es necesario obtener el </a:t>
            </a:r>
            <a:r>
              <a:rPr lang="en-US" sz="3000">
                <a:solidFill>
                  <a:srgbClr val="1D617A"/>
                </a:solidFill>
                <a:latin typeface="Montserrat Semi-Bold Bold"/>
              </a:rPr>
              <a:t>capital </a:t>
            </a:r>
            <a:r>
              <a:rPr lang="en-US" sz="3000">
                <a:solidFill>
                  <a:srgbClr val="1D617A"/>
                </a:solidFill>
                <a:latin typeface="Montserrat Semi-Bold"/>
              </a:rPr>
              <a:t>para cubrir todos los aspectos necesarios para empezar a operar.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13314" y="1664683"/>
            <a:ext cx="14480422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spc="-195">
                <a:solidFill>
                  <a:srgbClr val="285F74"/>
                </a:solidFill>
                <a:latin typeface="Montserrat Extra-Bold"/>
              </a:rPr>
              <a:t>Fuentes de Financiamiento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37820" y="3702853"/>
            <a:ext cx="810196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Ejemplos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48211" y="3702853"/>
            <a:ext cx="810196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Definición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49734" y="4633472"/>
            <a:ext cx="6046083" cy="1717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1D617A"/>
                </a:solidFill>
                <a:latin typeface="Montserrat Semi-Bold"/>
              </a:rPr>
              <a:t>Capital propio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1D617A"/>
                </a:solidFill>
                <a:latin typeface="Montserrat Semi-Bold"/>
              </a:rPr>
              <a:t>Préstamos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1D617A"/>
                </a:solidFill>
                <a:latin typeface="Montserrat Semi-Bold"/>
              </a:rPr>
              <a:t>Acciones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88096" y="-2993513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3274713" y="1917817"/>
            <a:ext cx="1223103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spc="-215">
                <a:solidFill>
                  <a:srgbClr val="285F74"/>
                </a:solidFill>
                <a:latin typeface="Montserrat Extra-Bold"/>
              </a:rPr>
              <a:t>Capital propio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95122" h="360680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57204" y="-293026"/>
            <a:ext cx="7864495" cy="442168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18551" y="5439040"/>
            <a:ext cx="5727239" cy="572723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683857" y="3667685"/>
            <a:ext cx="8113681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>
                <a:solidFill>
                  <a:srgbClr val="285F74"/>
                </a:solidFill>
                <a:latin typeface="Montserrat Semi-Bold"/>
              </a:rPr>
              <a:t>El dinero con que cuentan las personas que van a iniciar un negocio propio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1393" y="2809869"/>
            <a:ext cx="4483751" cy="1162218"/>
            <a:chOff x="0" y="0"/>
            <a:chExt cx="1567861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1542461" cy="360680"/>
            </a:xfrm>
            <a:custGeom>
              <a:avLst/>
              <a:gdLst/>
              <a:ahLst/>
              <a:cxnLst/>
              <a:rect l="l" t="t" r="r" b="b"/>
              <a:pathLst>
                <a:path w="1542461" h="360680">
                  <a:moveTo>
                    <a:pt x="1542461" y="180340"/>
                  </a:moveTo>
                  <a:cubicBezTo>
                    <a:pt x="1542461" y="81280"/>
                    <a:pt x="1462451" y="0"/>
                    <a:pt x="136212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362121" y="360680"/>
                  </a:lnTo>
                  <a:cubicBezTo>
                    <a:pt x="1461181" y="360680"/>
                    <a:pt x="1542461" y="279400"/>
                    <a:pt x="1542461" y="18034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48408" y="-480989"/>
            <a:ext cx="6747188" cy="37934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88" b="88"/>
          <a:stretch>
            <a:fillRect/>
          </a:stretch>
        </p:blipFill>
        <p:spPr>
          <a:xfrm>
            <a:off x="1791118" y="2553957"/>
            <a:ext cx="1678046" cy="167655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91118" y="1019175"/>
            <a:ext cx="1223103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Préstamos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73218" y="2857662"/>
            <a:ext cx="13430128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"/>
              </a:rPr>
              <a:t>Son títulos contractuales que normalmente tienen vencimiento mayor a un año, donde se fija un principal y una tasa de interés.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335447" y="4982871"/>
            <a:ext cx="4483751" cy="1162218"/>
            <a:chOff x="0" y="0"/>
            <a:chExt cx="1567861" cy="406400"/>
          </a:xfrm>
        </p:grpSpPr>
        <p:sp>
          <p:nvSpPr>
            <p:cNvPr id="9" name="Freeform 9"/>
            <p:cNvSpPr/>
            <p:nvPr/>
          </p:nvSpPr>
          <p:spPr>
            <a:xfrm>
              <a:off x="17780" y="22860"/>
              <a:ext cx="1542461" cy="360680"/>
            </a:xfrm>
            <a:custGeom>
              <a:avLst/>
              <a:gdLst/>
              <a:ahLst/>
              <a:cxnLst/>
              <a:rect l="l" t="t" r="r" b="b"/>
              <a:pathLst>
                <a:path w="1542461" h="360680">
                  <a:moveTo>
                    <a:pt x="1542461" y="180340"/>
                  </a:moveTo>
                  <a:cubicBezTo>
                    <a:pt x="1542461" y="81280"/>
                    <a:pt x="1462451" y="0"/>
                    <a:pt x="136212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362121" y="360680"/>
                  </a:lnTo>
                  <a:cubicBezTo>
                    <a:pt x="1461181" y="360680"/>
                    <a:pt x="1542461" y="279400"/>
                    <a:pt x="1542461" y="18034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1431393" y="7145091"/>
            <a:ext cx="4483751" cy="1162218"/>
            <a:chOff x="0" y="0"/>
            <a:chExt cx="1567861" cy="406400"/>
          </a:xfrm>
        </p:grpSpPr>
        <p:sp>
          <p:nvSpPr>
            <p:cNvPr id="11" name="Freeform 11"/>
            <p:cNvSpPr/>
            <p:nvPr/>
          </p:nvSpPr>
          <p:spPr>
            <a:xfrm>
              <a:off x="17780" y="22860"/>
              <a:ext cx="1542461" cy="360680"/>
            </a:xfrm>
            <a:custGeom>
              <a:avLst/>
              <a:gdLst/>
              <a:ahLst/>
              <a:cxnLst/>
              <a:rect l="l" t="t" r="r" b="b"/>
              <a:pathLst>
                <a:path w="1542461" h="360680">
                  <a:moveTo>
                    <a:pt x="1542461" y="180340"/>
                  </a:moveTo>
                  <a:cubicBezTo>
                    <a:pt x="1542461" y="81280"/>
                    <a:pt x="1462451" y="0"/>
                    <a:pt x="136212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362121" y="360680"/>
                  </a:lnTo>
                  <a:cubicBezTo>
                    <a:pt x="1461181" y="360680"/>
                    <a:pt x="1542461" y="279400"/>
                    <a:pt x="1542461" y="18034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-2148110" y="2553957"/>
            <a:ext cx="4259019" cy="1162218"/>
            <a:chOff x="0" y="0"/>
            <a:chExt cx="1489278" cy="406400"/>
          </a:xfrm>
        </p:grpSpPr>
        <p:sp>
          <p:nvSpPr>
            <p:cNvPr id="13" name="Freeform 13"/>
            <p:cNvSpPr/>
            <p:nvPr/>
          </p:nvSpPr>
          <p:spPr>
            <a:xfrm>
              <a:off x="17780" y="22860"/>
              <a:ext cx="1463878" cy="360680"/>
            </a:xfrm>
            <a:custGeom>
              <a:avLst/>
              <a:gdLst/>
              <a:ahLst/>
              <a:cxnLst/>
              <a:rect l="l" t="t" r="r" b="b"/>
              <a:pathLst>
                <a:path w="1463878" h="360680">
                  <a:moveTo>
                    <a:pt x="1463878" y="180340"/>
                  </a:moveTo>
                  <a:cubicBezTo>
                    <a:pt x="1463878" y="81280"/>
                    <a:pt x="1383868" y="0"/>
                    <a:pt x="128353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83538" y="360680"/>
                  </a:lnTo>
                  <a:cubicBezTo>
                    <a:pt x="1382598" y="360680"/>
                    <a:pt x="1463878" y="279400"/>
                    <a:pt x="1463878" y="18034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-2052164" y="4725702"/>
            <a:ext cx="4259019" cy="1162218"/>
            <a:chOff x="0" y="0"/>
            <a:chExt cx="1489278" cy="406400"/>
          </a:xfrm>
        </p:grpSpPr>
        <p:sp>
          <p:nvSpPr>
            <p:cNvPr id="15" name="Freeform 15"/>
            <p:cNvSpPr/>
            <p:nvPr/>
          </p:nvSpPr>
          <p:spPr>
            <a:xfrm>
              <a:off x="17780" y="22860"/>
              <a:ext cx="1463878" cy="360680"/>
            </a:xfrm>
            <a:custGeom>
              <a:avLst/>
              <a:gdLst/>
              <a:ahLst/>
              <a:cxnLst/>
              <a:rect l="l" t="t" r="r" b="b"/>
              <a:pathLst>
                <a:path w="1463878" h="360680">
                  <a:moveTo>
                    <a:pt x="1463878" y="180340"/>
                  </a:moveTo>
                  <a:cubicBezTo>
                    <a:pt x="1463878" y="81280"/>
                    <a:pt x="1383868" y="0"/>
                    <a:pt x="128353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83538" y="360680"/>
                  </a:lnTo>
                  <a:cubicBezTo>
                    <a:pt x="1382598" y="360680"/>
                    <a:pt x="1463878" y="279400"/>
                    <a:pt x="1463878" y="18034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-2148110" y="6887923"/>
            <a:ext cx="4259019" cy="1162218"/>
            <a:chOff x="0" y="0"/>
            <a:chExt cx="1489278" cy="406400"/>
          </a:xfrm>
        </p:grpSpPr>
        <p:sp>
          <p:nvSpPr>
            <p:cNvPr id="17" name="Freeform 17"/>
            <p:cNvSpPr/>
            <p:nvPr/>
          </p:nvSpPr>
          <p:spPr>
            <a:xfrm>
              <a:off x="17780" y="22860"/>
              <a:ext cx="1463878" cy="360680"/>
            </a:xfrm>
            <a:custGeom>
              <a:avLst/>
              <a:gdLst/>
              <a:ahLst/>
              <a:cxnLst/>
              <a:rect l="l" t="t" r="r" b="b"/>
              <a:pathLst>
                <a:path w="1463878" h="360680">
                  <a:moveTo>
                    <a:pt x="1463878" y="180340"/>
                  </a:moveTo>
                  <a:cubicBezTo>
                    <a:pt x="1463878" y="81280"/>
                    <a:pt x="1383868" y="0"/>
                    <a:pt x="128353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83538" y="360680"/>
                  </a:lnTo>
                  <a:cubicBezTo>
                    <a:pt x="1382598" y="360680"/>
                    <a:pt x="1463878" y="279400"/>
                    <a:pt x="1463878" y="18034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337753" y="5905817"/>
            <a:ext cx="6126160" cy="7255193"/>
            <a:chOff x="0" y="0"/>
            <a:chExt cx="8168214" cy="9673590"/>
          </a:xfrm>
        </p:grpSpPr>
        <p:grpSp>
          <p:nvGrpSpPr>
            <p:cNvPr id="19" name="Group 19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rcRect t="88" b="88"/>
          <a:stretch>
            <a:fillRect/>
          </a:stretch>
        </p:blipFill>
        <p:spPr>
          <a:xfrm>
            <a:off x="1791118" y="4720940"/>
            <a:ext cx="1678046" cy="1676556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3373218" y="4979229"/>
            <a:ext cx="13430128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"/>
              </a:rPr>
              <a:t>Existe un deudor: persona que recibe el dinero y un tenedor: ente que presta los recursos.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148305" y="6845326"/>
            <a:ext cx="12527287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"/>
              </a:rPr>
              <a:t>Diferentes formas de cancelar el principal, al vencimiento o amortizando en los períodos de pago de interés (está es la más utilizada). 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rcRect t="88" b="88"/>
          <a:stretch>
            <a:fillRect/>
          </a:stretch>
        </p:blipFill>
        <p:spPr>
          <a:xfrm>
            <a:off x="1791118" y="6854695"/>
            <a:ext cx="1678046" cy="16765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5275" y="-1457700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40953" y="-809295"/>
            <a:ext cx="7663131" cy="4308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337" y="6478751"/>
            <a:ext cx="4559342" cy="45593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86813" y="2066993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Acciones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35321" y="3411701"/>
            <a:ext cx="13237198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"/>
              </a:rPr>
              <a:t>Cuando se vende pequeñas partes de participación de la compañía a cualquier interesado.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35321" y="4792826"/>
            <a:ext cx="13237198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"/>
              </a:rPr>
              <a:t>El precio  de la acción está determinado por el tipo de acción (preferente o común), por los flujos de ganancias y por la percepción del mercado sobre la rentabilidad de la empresa.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30037" y="7003512"/>
            <a:ext cx="13237198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285F74"/>
                </a:solidFill>
                <a:latin typeface="Montserrat Semi-Bold"/>
              </a:rPr>
              <a:t>Las acciones preferentes tienen prioridad sobre las comunes al recibir dividendos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58106" y="-705589"/>
            <a:ext cx="7629406" cy="42895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60710" y="2743578"/>
            <a:ext cx="13212099" cy="651472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778878" y="1019175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Préstamos vrs Acciones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909051" y="-1358425"/>
            <a:ext cx="13716000" cy="77116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028484" y="5257800"/>
            <a:ext cx="1223103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spc="-215">
                <a:solidFill>
                  <a:srgbClr val="285F74"/>
                </a:solidFill>
                <a:latin typeface="Montserrat Extra-Bold"/>
              </a:rPr>
              <a:t>Tarea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05662" y="3066830"/>
            <a:ext cx="6334916" cy="194332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005202" y="6486525"/>
            <a:ext cx="8693814" cy="3781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 err="1">
                <a:solidFill>
                  <a:srgbClr val="285F74"/>
                </a:solidFill>
                <a:latin typeface="Montserrat Semi-Bold"/>
              </a:rPr>
              <a:t>Completar</a:t>
            </a:r>
            <a:r>
              <a:rPr lang="en-US" sz="4000" dirty="0">
                <a:solidFill>
                  <a:srgbClr val="285F74"/>
                </a:solidFill>
                <a:latin typeface="Montserrat Semi-Bold"/>
              </a:rPr>
              <a:t> </a:t>
            </a:r>
            <a:r>
              <a:rPr lang="en-US" sz="4000" dirty="0" err="1">
                <a:solidFill>
                  <a:srgbClr val="285F74"/>
                </a:solidFill>
                <a:latin typeface="Montserrat Semi-Bold"/>
              </a:rPr>
              <a:t>cualquier</a:t>
            </a:r>
            <a:r>
              <a:rPr lang="en-US" sz="4000" dirty="0">
                <a:solidFill>
                  <a:srgbClr val="285F74"/>
                </a:solidFill>
                <a:latin typeface="Montserrat Semi-Bold"/>
              </a:rPr>
              <a:t> </a:t>
            </a:r>
            <a:r>
              <a:rPr lang="en-US" sz="4000" dirty="0" err="1">
                <a:solidFill>
                  <a:srgbClr val="285F74"/>
                </a:solidFill>
                <a:latin typeface="Montserrat Semi-Bold"/>
              </a:rPr>
              <a:t>curso</a:t>
            </a:r>
            <a:r>
              <a:rPr lang="en-US" sz="4000" dirty="0">
                <a:solidFill>
                  <a:srgbClr val="285F74"/>
                </a:solidFill>
                <a:latin typeface="Montserrat Semi-Bold"/>
              </a:rPr>
              <a:t> </a:t>
            </a:r>
            <a:r>
              <a:rPr lang="en-US" sz="4000" dirty="0" err="1">
                <a:solidFill>
                  <a:srgbClr val="285F74"/>
                </a:solidFill>
                <a:latin typeface="Montserrat Semi-Bold"/>
              </a:rPr>
              <a:t>Hamburguer</a:t>
            </a:r>
            <a:r>
              <a:rPr lang="en-US" sz="4000" dirty="0">
                <a:solidFill>
                  <a:srgbClr val="285F74"/>
                </a:solidFill>
                <a:latin typeface="Montserrat Semi-Bold"/>
              </a:rPr>
              <a:t> University.</a:t>
            </a:r>
          </a:p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rgbClr val="285F74"/>
                </a:solidFill>
                <a:latin typeface="Montserrat Semi-Bold"/>
              </a:rPr>
              <a:t>Mcampuscomunidad.com</a:t>
            </a:r>
          </a:p>
          <a:p>
            <a:pPr algn="ctr">
              <a:lnSpc>
                <a:spcPts val="6000"/>
              </a:lnSpc>
            </a:pPr>
            <a:r>
              <a:rPr lang="en-US" sz="4000" dirty="0" err="1">
                <a:solidFill>
                  <a:srgbClr val="285F74"/>
                </a:solidFill>
                <a:latin typeface="Montserrat Semi-Bold"/>
              </a:rPr>
              <a:t>Registro</a:t>
            </a:r>
            <a:r>
              <a:rPr lang="en-US" sz="4000" dirty="0">
                <a:solidFill>
                  <a:srgbClr val="285F74"/>
                </a:solidFill>
                <a:latin typeface="Montserrat Semi-Bold"/>
              </a:rPr>
              <a:t> con </a:t>
            </a:r>
            <a:r>
              <a:rPr lang="en-US" sz="4000" dirty="0" err="1">
                <a:solidFill>
                  <a:srgbClr val="285F74"/>
                </a:solidFill>
                <a:latin typeface="Montserrat Semi-Bold"/>
              </a:rPr>
              <a:t>correo</a:t>
            </a:r>
            <a:r>
              <a:rPr lang="en-US" sz="4000" dirty="0">
                <a:solidFill>
                  <a:srgbClr val="285F74"/>
                </a:solidFill>
                <a:latin typeface="Montserrat Semi-Bold"/>
              </a:rPr>
              <a:t> que no sea </a:t>
            </a:r>
            <a:r>
              <a:rPr lang="en-US" sz="4000" dirty="0" err="1">
                <a:solidFill>
                  <a:srgbClr val="285F74"/>
                </a:solidFill>
                <a:latin typeface="Montserrat Semi-Bold"/>
              </a:rPr>
              <a:t>el</a:t>
            </a:r>
            <a:r>
              <a:rPr lang="en-US" sz="4000" dirty="0">
                <a:solidFill>
                  <a:srgbClr val="285F74"/>
                </a:solidFill>
                <a:latin typeface="Montserrat Semi-Bold"/>
              </a:rPr>
              <a:t> del MEP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909051" y="-1358425"/>
            <a:ext cx="13716000" cy="77116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028484" y="5010150"/>
            <a:ext cx="1223103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spc="-215">
                <a:solidFill>
                  <a:srgbClr val="285F74"/>
                </a:solidFill>
                <a:latin typeface="Montserrat Extra-Bold"/>
              </a:rPr>
              <a:t>Subir al link :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09075" y="2855823"/>
            <a:ext cx="6334916" cy="194332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4669638" y="6429375"/>
            <a:ext cx="8693814" cy="179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4899">
                <a:solidFill>
                  <a:srgbClr val="285F74"/>
                </a:solidFill>
                <a:latin typeface="Montserrat Semi-Bold"/>
              </a:rPr>
              <a:t>Estrategia de sostenibilidad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15769" y="9220200"/>
            <a:ext cx="645646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22404D"/>
                </a:solidFill>
                <a:latin typeface="Montserrat Semi-Bold Bold"/>
              </a:rPr>
              <a:t>"Todos los derechos reservados, Junior Achievement Costa Rica"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20448" y="6223296"/>
            <a:ext cx="6247103" cy="19163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30046" b="30312"/>
          <a:stretch>
            <a:fillRect/>
          </a:stretch>
        </p:blipFill>
        <p:spPr>
          <a:xfrm>
            <a:off x="0" y="2147322"/>
            <a:ext cx="18288000" cy="40759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06949" y="-480989"/>
            <a:ext cx="9588647" cy="539106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094139" y="3021402"/>
            <a:ext cx="14497250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spc="-719">
                <a:solidFill>
                  <a:srgbClr val="285F74"/>
                </a:solidFill>
                <a:latin typeface="Montserrat Extra-Bold"/>
              </a:rPr>
              <a:t>Punto </a:t>
            </a:r>
          </a:p>
          <a:p>
            <a:pPr algn="ctr">
              <a:lnSpc>
                <a:spcPts val="14400"/>
              </a:lnSpc>
            </a:pPr>
            <a:r>
              <a:rPr lang="en-US" sz="12000" spc="-719">
                <a:solidFill>
                  <a:srgbClr val="285F74"/>
                </a:solidFill>
                <a:latin typeface="Montserrat Extra-Bold"/>
              </a:rPr>
              <a:t>de equilibrio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F3F2B3">
                  <a:alpha val="14902"/>
                </a:srgbClr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48694" y="-731037"/>
            <a:ext cx="9837810" cy="55311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84966" y="5143500"/>
            <a:ext cx="5883238" cy="589368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865767" y="4208969"/>
            <a:ext cx="11698264" cy="1773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20"/>
              </a:lnSpc>
            </a:pPr>
            <a:r>
              <a:rPr lang="en-US" sz="3146">
                <a:solidFill>
                  <a:srgbClr val="285F74"/>
                </a:solidFill>
                <a:latin typeface="Montserrat Semi-Bold"/>
              </a:rPr>
              <a:t>Momento en que los ingresos igualan a los costos totales. A partir de este momento la empresa empieza a generar ganancias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98336" y="2751158"/>
            <a:ext cx="10890451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Punto de equilibrio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40680" y="3312508"/>
            <a:ext cx="8096250" cy="4095750"/>
          </a:xfrm>
          <a:prstGeom prst="rect">
            <a:avLst/>
          </a:prstGeom>
          <a:solidFill>
            <a:srgbClr val="C3EDEF"/>
          </a:solidFill>
        </p:spPr>
      </p:sp>
      <p:sp>
        <p:nvSpPr>
          <p:cNvPr id="3" name="AutoShape 3"/>
          <p:cNvSpPr/>
          <p:nvPr/>
        </p:nvSpPr>
        <p:spPr>
          <a:xfrm>
            <a:off x="953930" y="3312508"/>
            <a:ext cx="8096250" cy="4095750"/>
          </a:xfrm>
          <a:prstGeom prst="rect">
            <a:avLst/>
          </a:prstGeom>
          <a:solidFill>
            <a:srgbClr val="C3EDEF"/>
          </a:solidFill>
        </p:spPr>
      </p:sp>
      <p:sp>
        <p:nvSpPr>
          <p:cNvPr id="4" name="TextBox 4"/>
          <p:cNvSpPr txBox="1"/>
          <p:nvPr/>
        </p:nvSpPr>
        <p:spPr>
          <a:xfrm>
            <a:off x="1568755" y="4453603"/>
            <a:ext cx="6866600" cy="175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2399">
                <a:solidFill>
                  <a:srgbClr val="1D617A"/>
                </a:solidFill>
                <a:latin typeface="Montserrat Semi-Bold"/>
              </a:rPr>
              <a:t>Se expresa en unidades vendidas. Por ejemplo, necesito vender 100 hamburguesas para cubrir mis costos fijos mensuales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79663" y="4436745"/>
            <a:ext cx="7418284" cy="1346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>
                <a:solidFill>
                  <a:srgbClr val="1D617A"/>
                </a:solidFill>
                <a:latin typeface="Montserrat Semi-Bold"/>
              </a:rPr>
              <a:t>Ayudar a determinar la rentabilidad de un producto, ver qué tan posible es vender más que el punto de equilibrio.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03789" y="1626583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7000" u="none" spc="-210">
                <a:solidFill>
                  <a:srgbClr val="285F74"/>
                </a:solidFill>
                <a:latin typeface="Montserrat Extra-Bold"/>
              </a:rPr>
              <a:t>Punto de Equilibrio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37820" y="3702853"/>
            <a:ext cx="810196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Objetivo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48211" y="3702853"/>
            <a:ext cx="810196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-89">
                <a:solidFill>
                  <a:srgbClr val="285F74"/>
                </a:solidFill>
                <a:latin typeface="Montserrat Extra-Bold"/>
              </a:rPr>
              <a:t>Definición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52859" y="1846717"/>
            <a:ext cx="12782050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¿Qué se necesita para calcularlo?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4945423" y="-1936275"/>
            <a:ext cx="10908612" cy="12919035"/>
            <a:chOff x="0" y="0"/>
            <a:chExt cx="14544816" cy="17225380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14685839" y="7886076"/>
            <a:ext cx="3578255" cy="4078892"/>
            <a:chOff x="0" y="0"/>
            <a:chExt cx="4771007" cy="5438522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-237646" y="1635041"/>
              <a:ext cx="5246298" cy="1500924"/>
              <a:chOff x="0" y="0"/>
              <a:chExt cx="1420522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39512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95122" h="360680">
                    <a:moveTo>
                      <a:pt x="1395122" y="180340"/>
                    </a:moveTo>
                    <a:cubicBezTo>
                      <a:pt x="1395122" y="81280"/>
                      <a:pt x="1315112" y="0"/>
                      <a:pt x="12147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14782" y="360680"/>
                    </a:lnTo>
                    <a:cubicBezTo>
                      <a:pt x="1313842" y="360680"/>
                      <a:pt x="1395122" y="279400"/>
                      <a:pt x="1395122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113778" y="2639264"/>
              <a:ext cx="4293947" cy="1500924"/>
              <a:chOff x="0" y="0"/>
              <a:chExt cx="1162657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81867" y="5143500"/>
            <a:ext cx="1461531" cy="146153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76208" y="4878907"/>
            <a:ext cx="1951845" cy="19518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81555" y="5063899"/>
            <a:ext cx="1805938" cy="180593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08883" y="6592859"/>
            <a:ext cx="6811614" cy="65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 Bold"/>
              </a:rPr>
              <a:t>Costos Fijos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278873" y="6592859"/>
            <a:ext cx="6811614" cy="65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 Bold"/>
              </a:rPr>
              <a:t>Costos Variables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46079" y="6592859"/>
            <a:ext cx="6811614" cy="65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 Bold"/>
              </a:rPr>
              <a:t>Precio de Venta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82630" y="3495673"/>
            <a:ext cx="16059141" cy="5945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2175661" y="5057473"/>
            <a:ext cx="7689302" cy="247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799">
                <a:solidFill>
                  <a:srgbClr val="1D617A"/>
                </a:solidFill>
                <a:latin typeface="Montserrat Semi-Bold"/>
              </a:rPr>
              <a:t>Las ganancias que se obtengan por las ventas se van a usar para pagar los costos fijos. Cuando ya se hayan pagado todos, se alcanzo el punto de equilibrio</a:t>
            </a:r>
          </a:p>
          <a:p>
            <a:pPr algn="ctr">
              <a:lnSpc>
                <a:spcPts val="3299"/>
              </a:lnSpc>
            </a:pPr>
            <a:endParaRPr lang="en-US" sz="2799">
              <a:solidFill>
                <a:srgbClr val="1D617A"/>
              </a:solidFill>
              <a:latin typeface="Montserrat Semi-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03789" y="1513638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2404D"/>
                </a:solidFill>
                <a:latin typeface="Montserrat Extra-Bold"/>
              </a:rPr>
              <a:t>Punto de equilibrio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6" name="Group 6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2404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44998" y="3678838"/>
            <a:ext cx="3871730" cy="557946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822013" y="4862211"/>
            <a:ext cx="299710" cy="41550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260178" y="6006381"/>
            <a:ext cx="303852" cy="30109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17733" y="4862211"/>
            <a:ext cx="246297" cy="113072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864963" y="5823497"/>
            <a:ext cx="2665092" cy="145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5"/>
              </a:lnSpc>
            </a:pPr>
            <a:endParaRPr/>
          </a:p>
          <a:p>
            <a:pPr algn="ctr">
              <a:lnSpc>
                <a:spcPts val="5272"/>
              </a:lnSpc>
            </a:pPr>
            <a:r>
              <a:rPr lang="en-US" sz="3515">
                <a:solidFill>
                  <a:srgbClr val="000000"/>
                </a:solidFill>
                <a:latin typeface="Montserrat Semi-Bold"/>
              </a:rPr>
              <a:t>Precio de venta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742955" y="6701931"/>
            <a:ext cx="3032689" cy="1112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6"/>
              </a:lnSpc>
            </a:pPr>
            <a:endParaRPr/>
          </a:p>
          <a:p>
            <a:pPr algn="ctr">
              <a:lnSpc>
                <a:spcPts val="3749"/>
              </a:lnSpc>
            </a:pPr>
            <a:r>
              <a:rPr lang="en-US" sz="2499">
                <a:solidFill>
                  <a:srgbClr val="1E86CD"/>
                </a:solidFill>
                <a:latin typeface="Montserrat Semi-Bold"/>
              </a:rPr>
              <a:t>Costo</a:t>
            </a:r>
          </a:p>
          <a:p>
            <a:pPr algn="ctr">
              <a:lnSpc>
                <a:spcPts val="3749"/>
              </a:lnSpc>
            </a:pPr>
            <a:r>
              <a:rPr lang="en-US" sz="2499">
                <a:solidFill>
                  <a:srgbClr val="1E86CD"/>
                </a:solidFill>
                <a:latin typeface="Montserrat Semi-Bold"/>
              </a:rPr>
              <a:t>variable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742955" y="4832766"/>
            <a:ext cx="3032689" cy="141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6"/>
              </a:lnSpc>
            </a:pPr>
            <a:endParaRPr/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702D99"/>
                </a:solidFill>
                <a:latin typeface="Montserrat Semi-Bold"/>
              </a:rPr>
              <a:t>Margen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702D99"/>
                </a:solidFill>
                <a:latin typeface="Montserrat Semi-Bold"/>
              </a:rPr>
              <a:t>de </a:t>
            </a:r>
          </a:p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702D99"/>
                </a:solidFill>
                <a:latin typeface="Montserrat Semi-Bold"/>
              </a:rPr>
              <a:t>Ganancia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418350" y="1130322"/>
            <a:ext cx="1415074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¿Cómo calcularlo?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217405" y="3250636"/>
            <a:ext cx="11136374" cy="1904345"/>
            <a:chOff x="0" y="0"/>
            <a:chExt cx="14848498" cy="2539127"/>
          </a:xfrm>
        </p:grpSpPr>
        <p:sp>
          <p:nvSpPr>
            <p:cNvPr id="18" name="TextBox 18"/>
            <p:cNvSpPr txBox="1"/>
            <p:nvPr/>
          </p:nvSpPr>
          <p:spPr>
            <a:xfrm>
              <a:off x="0" y="0"/>
              <a:ext cx="14848498" cy="1155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21"/>
                </a:lnSpc>
              </a:pPr>
              <a:r>
                <a:rPr lang="en-US" sz="5684" spc="-170">
                  <a:solidFill>
                    <a:srgbClr val="285F74"/>
                  </a:solidFill>
                  <a:latin typeface="Montserrat"/>
                </a:rPr>
                <a:t>Costos Fijos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1624169" y="1363364"/>
              <a:ext cx="11600161" cy="0"/>
            </a:xfrm>
            <a:prstGeom prst="line">
              <a:avLst/>
            </a:prstGeom>
            <a:ln w="4125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1383991"/>
              <a:ext cx="14848498" cy="1155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21"/>
                </a:lnSpc>
              </a:pPr>
              <a:r>
                <a:rPr lang="en-US" sz="5684" spc="-170">
                  <a:solidFill>
                    <a:srgbClr val="285F74"/>
                  </a:solidFill>
                  <a:latin typeface="Montserrat"/>
                </a:rPr>
                <a:t>Precio - Costos Variables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431912" y="6212256"/>
            <a:ext cx="8707361" cy="2700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3"/>
              </a:lnSpc>
            </a:pPr>
            <a:r>
              <a:rPr lang="en-US" sz="4444" spc="-133">
                <a:solidFill>
                  <a:srgbClr val="285F74"/>
                </a:solidFill>
                <a:latin typeface="Montserrat"/>
              </a:rPr>
              <a:t>Nos dice cuántas unidades debemos vender para cubrir nuestros costos fijos.</a:t>
            </a:r>
          </a:p>
          <a:p>
            <a:pPr algn="ctr">
              <a:lnSpc>
                <a:spcPts val="5333"/>
              </a:lnSpc>
            </a:pPr>
            <a:endParaRPr lang="en-US" sz="4444" spc="-133">
              <a:solidFill>
                <a:srgbClr val="285F74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68977" y="1250465"/>
            <a:ext cx="10616863" cy="199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spc="-195">
                <a:solidFill>
                  <a:srgbClr val="285F74"/>
                </a:solidFill>
                <a:latin typeface="Montserrat Extra-Bold"/>
              </a:rPr>
              <a:t>Punto de equilibrio monetario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20143" y="4657004"/>
            <a:ext cx="9086194" cy="1339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Precio de venta * Punto de equilibrio en unidades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9144071" y="-1014659"/>
            <a:ext cx="12595973" cy="14544547"/>
            <a:chOff x="0" y="0"/>
            <a:chExt cx="16794631" cy="19392730"/>
          </a:xfrm>
        </p:grpSpPr>
        <p:grpSp>
          <p:nvGrpSpPr>
            <p:cNvPr id="5" name="Group 5"/>
            <p:cNvGrpSpPr/>
            <p:nvPr/>
          </p:nvGrpSpPr>
          <p:grpSpPr>
            <a:xfrm rot="-2700000">
              <a:off x="-68545" y="5686276"/>
              <a:ext cx="17919828" cy="4433972"/>
              <a:chOff x="0" y="0"/>
              <a:chExt cx="1642459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61706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17060" h="360680">
                    <a:moveTo>
                      <a:pt x="1617060" y="180340"/>
                    </a:moveTo>
                    <a:cubicBezTo>
                      <a:pt x="1617060" y="81280"/>
                      <a:pt x="1537050" y="0"/>
                      <a:pt x="143672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436719" y="360680"/>
                    </a:lnTo>
                    <a:cubicBezTo>
                      <a:pt x="1535779" y="360680"/>
                      <a:pt x="1617059" y="279400"/>
                      <a:pt x="1617059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-2700000">
              <a:off x="-1166002" y="9008490"/>
              <a:ext cx="18666512" cy="4433972"/>
              <a:chOff x="0" y="0"/>
              <a:chExt cx="1710897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7780" y="22860"/>
                <a:ext cx="168549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85498" h="360680">
                    <a:moveTo>
                      <a:pt x="1685498" y="180340"/>
                    </a:moveTo>
                    <a:cubicBezTo>
                      <a:pt x="1685498" y="81280"/>
                      <a:pt x="1605488" y="0"/>
                      <a:pt x="150515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05157" y="360680"/>
                    </a:lnTo>
                    <a:cubicBezTo>
                      <a:pt x="1604218" y="360680"/>
                      <a:pt x="1685497" y="279400"/>
                      <a:pt x="1685497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31518" y="-587811"/>
            <a:ext cx="8298360" cy="46656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7109" t="12871" r="10848" b="9223"/>
          <a:stretch>
            <a:fillRect/>
          </a:stretch>
        </p:blipFill>
        <p:spPr>
          <a:xfrm>
            <a:off x="10703680" y="4277369"/>
            <a:ext cx="6150606" cy="529717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991876" y="6821181"/>
            <a:ext cx="7942727" cy="202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85F74"/>
                </a:solidFill>
                <a:latin typeface="Montserrat Semi-Bold"/>
              </a:rPr>
              <a:t>Nos dice cuántas ventas debemos generar para cubrir nuestros costos fijos.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06949" y="-480989"/>
            <a:ext cx="9588647" cy="539106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358316" y="3590925"/>
            <a:ext cx="16071615" cy="310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0"/>
              </a:lnSpc>
            </a:pPr>
            <a:r>
              <a:rPr lang="en-US" sz="10200" spc="-612">
                <a:solidFill>
                  <a:srgbClr val="285F74"/>
                </a:solidFill>
                <a:latin typeface="Montserrat Extra-Bold"/>
              </a:rPr>
              <a:t>Fuentes de financiamiento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403</Words>
  <Application>Microsoft Office PowerPoint</Application>
  <PresentationFormat>Personalizado</PresentationFormat>
  <Paragraphs>60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8 </dc:title>
  <cp:lastModifiedBy>Hannia Chinchilla</cp:lastModifiedBy>
  <cp:revision>2</cp:revision>
  <dcterms:created xsi:type="dcterms:W3CDTF">2006-08-16T00:00:00Z</dcterms:created>
  <dcterms:modified xsi:type="dcterms:W3CDTF">2024-01-22T17:51:30Z</dcterms:modified>
  <dc:identifier>DAFZZDPi_fU</dc:identifier>
</cp:coreProperties>
</file>