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</p:sldIdLst>
  <p:sldSz cx="18288000" cy="10287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Montserrat Extra-Bold" panose="020B0604020202020204" charset="0"/>
      <p:regular r:id="rId39"/>
    </p:embeddedFont>
    <p:embeddedFont>
      <p:font typeface="Montserrat Semi-Bold" panose="020B0604020202020204" charset="0"/>
      <p:regular r:id="rId40"/>
    </p:embeddedFont>
    <p:embeddedFont>
      <p:font typeface="Montserrat Semi-Bold Bold" panose="020B0604020202020204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7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ia Chinchilla" userId="d80d14b5-e9f5-4be1-8561-aaab699fbfed" providerId="ADAL" clId="{240EEFF4-9BDC-4B59-80BD-ED85128A558C}"/>
    <pc:docChg chg="delSld">
      <pc:chgData name="Hannia Chinchilla" userId="d80d14b5-e9f5-4be1-8561-aaab699fbfed" providerId="ADAL" clId="{240EEFF4-9BDC-4B59-80BD-ED85128A558C}" dt="2023-03-07T22:08:14.017" v="0" actId="47"/>
      <pc:docMkLst>
        <pc:docMk/>
      </pc:docMkLst>
      <pc:sldChg chg="del">
        <pc:chgData name="Hannia Chinchilla" userId="d80d14b5-e9f5-4be1-8561-aaab699fbfed" providerId="ADAL" clId="{240EEFF4-9BDC-4B59-80BD-ED85128A558C}" dt="2023-03-07T22:08:14.017" v="0" actId="47"/>
        <pc:sldMkLst>
          <pc:docMk/>
          <pc:sldMk cId="0" sldId="28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428613" y="263187"/>
            <a:ext cx="13716000" cy="77116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926803" y="3227825"/>
            <a:ext cx="5810098" cy="1782325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74028" y="6762750"/>
            <a:ext cx="14457825" cy="2495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40"/>
              </a:lnSpc>
            </a:pPr>
            <a:r>
              <a:rPr lang="en-US" sz="8200" spc="-492">
                <a:solidFill>
                  <a:srgbClr val="285F74"/>
                </a:solidFill>
                <a:latin typeface="Montserrat Extra-Bold"/>
              </a:rPr>
              <a:t>Sesión 9:</a:t>
            </a:r>
          </a:p>
          <a:p>
            <a:pPr>
              <a:lnSpc>
                <a:spcPts val="9840"/>
              </a:lnSpc>
            </a:pPr>
            <a:r>
              <a:rPr lang="en-US" sz="8200" spc="-492">
                <a:solidFill>
                  <a:srgbClr val="285F74"/>
                </a:solidFill>
                <a:latin typeface="Montserrat Extra-Bold"/>
              </a:rPr>
              <a:t>Contabilidad  y Presupuesto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38597" y="6483665"/>
            <a:ext cx="6567557" cy="7927189"/>
            <a:chOff x="0" y="0"/>
            <a:chExt cx="8756743" cy="105695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C3EDE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-2202691" y="-1373631"/>
            <a:ext cx="5789425" cy="6987965"/>
            <a:chOff x="0" y="0"/>
            <a:chExt cx="7719233" cy="9317287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498576" y="2192094"/>
              <a:ext cx="7329852" cy="2727274"/>
              <a:chOff x="0" y="0"/>
              <a:chExt cx="1092245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-133049" y="4340330"/>
              <a:ext cx="7492739" cy="2727274"/>
              <a:chOff x="0" y="0"/>
              <a:chExt cx="1116518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C3EDEF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1999470" y="1018338"/>
            <a:ext cx="14480422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500" spc="-195">
                <a:solidFill>
                  <a:srgbClr val="000000"/>
                </a:solidFill>
                <a:latin typeface="Montserrat Extra-Bold"/>
              </a:rPr>
              <a:t>Ciclo contable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444272" y="5143500"/>
            <a:ext cx="11276291" cy="6339913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804320" y="2536525"/>
            <a:ext cx="2606975" cy="2606975"/>
            <a:chOff x="0" y="0"/>
            <a:chExt cx="3475966" cy="3475966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475966" cy="3475966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285F74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66675"/>
                <a:ext cx="812800" cy="8794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741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07943" y="664833"/>
              <a:ext cx="2860080" cy="2089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Montserrat Semi-Bold"/>
                </a:rPr>
                <a:t>Asientos de </a:t>
              </a:r>
            </a:p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Montserrat Semi-Bold"/>
                </a:rPr>
                <a:t>diario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671151" y="2991680"/>
            <a:ext cx="4248504" cy="1540175"/>
            <a:chOff x="0" y="0"/>
            <a:chExt cx="5664672" cy="2053566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5664672" cy="2053566"/>
              <a:chOff x="0" y="0"/>
              <a:chExt cx="1324594" cy="480194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324594" cy="480194"/>
              </a:xfrm>
              <a:custGeom>
                <a:avLst/>
                <a:gdLst/>
                <a:ahLst/>
                <a:cxnLst/>
                <a:rect l="l" t="t" r="r" b="b"/>
                <a:pathLst>
                  <a:path w="1324594" h="480194">
                    <a:moveTo>
                      <a:pt x="0" y="0"/>
                    </a:moveTo>
                    <a:lnTo>
                      <a:pt x="1324594" y="0"/>
                    </a:lnTo>
                    <a:lnTo>
                      <a:pt x="1324594" y="480194"/>
                    </a:lnTo>
                    <a:lnTo>
                      <a:pt x="0" y="480194"/>
                    </a:lnTo>
                    <a:close/>
                  </a:path>
                </a:pathLst>
              </a:custGeom>
              <a:solidFill>
                <a:srgbClr val="C3EDEF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66675"/>
                <a:ext cx="812800" cy="8794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741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501846" y="664833"/>
              <a:ext cx="4660981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Montserrat Semi-Bold"/>
                </a:rPr>
                <a:t>Mayorización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161726" y="2536525"/>
            <a:ext cx="3892839" cy="2606975"/>
            <a:chOff x="0" y="0"/>
            <a:chExt cx="5190452" cy="3475966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5190452" cy="3475966"/>
              <a:chOff x="0" y="0"/>
              <a:chExt cx="1213705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21370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13705" h="812800">
                    <a:moveTo>
                      <a:pt x="0" y="0"/>
                    </a:moveTo>
                    <a:lnTo>
                      <a:pt x="1213705" y="0"/>
                    </a:lnTo>
                    <a:lnTo>
                      <a:pt x="1213705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3E24F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66675"/>
                <a:ext cx="812800" cy="8794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741"/>
                  </a:lnSpc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459833" y="664833"/>
              <a:ext cx="4270785" cy="2089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Montserrat Semi-Bold"/>
                </a:rPr>
                <a:t>Balance </a:t>
              </a:r>
            </a:p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Montserrat Semi-Bold"/>
                </a:rPr>
                <a:t>de</a:t>
              </a:r>
            </a:p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Montserrat Semi-Bold"/>
                </a:rPr>
                <a:t>Comprobación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026816" y="6483665"/>
            <a:ext cx="3892839" cy="2073575"/>
            <a:chOff x="0" y="0"/>
            <a:chExt cx="5190452" cy="2764766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5190452" cy="2764766"/>
              <a:chOff x="0" y="0"/>
              <a:chExt cx="1213705" cy="646497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213705" cy="646497"/>
              </a:xfrm>
              <a:custGeom>
                <a:avLst/>
                <a:gdLst/>
                <a:ahLst/>
                <a:cxnLst/>
                <a:rect l="l" t="t" r="r" b="b"/>
                <a:pathLst>
                  <a:path w="1213705" h="646497">
                    <a:moveTo>
                      <a:pt x="0" y="0"/>
                    </a:moveTo>
                    <a:lnTo>
                      <a:pt x="1213705" y="0"/>
                    </a:lnTo>
                    <a:lnTo>
                      <a:pt x="1213705" y="646497"/>
                    </a:lnTo>
                    <a:lnTo>
                      <a:pt x="0" y="646497"/>
                    </a:lnTo>
                    <a:close/>
                  </a:path>
                </a:pathLst>
              </a:custGeom>
              <a:solidFill>
                <a:srgbClr val="00C0CA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66675"/>
                <a:ext cx="812800" cy="8794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741"/>
                  </a:lnSpc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459833" y="664833"/>
              <a:ext cx="4270785" cy="1377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Montserrat Semi-Bold"/>
                </a:rPr>
                <a:t>Estados Financieros</a:t>
              </a:r>
            </a:p>
          </p:txBody>
        </p:sp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994589" y="2794870"/>
            <a:ext cx="1676562" cy="517639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485163" y="3244129"/>
            <a:ext cx="1676562" cy="51763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654926">
            <a:off x="11542163" y="5887886"/>
            <a:ext cx="1676562" cy="5176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93655" y="1663722"/>
            <a:ext cx="12782050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Estados Financieros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4629739" y="-1963634"/>
            <a:ext cx="10908612" cy="12919035"/>
            <a:chOff x="0" y="0"/>
            <a:chExt cx="14544816" cy="17225380"/>
          </a:xfrm>
        </p:grpSpPr>
        <p:grpSp>
          <p:nvGrpSpPr>
            <p:cNvPr id="4" name="Group 4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14986786" y="7770149"/>
            <a:ext cx="3578255" cy="4078892"/>
            <a:chOff x="0" y="0"/>
            <a:chExt cx="4771007" cy="5438522"/>
          </a:xfrm>
        </p:grpSpPr>
        <p:grpSp>
          <p:nvGrpSpPr>
            <p:cNvPr id="9" name="Group 9"/>
            <p:cNvGrpSpPr/>
            <p:nvPr/>
          </p:nvGrpSpPr>
          <p:grpSpPr>
            <a:xfrm rot="-2700000">
              <a:off x="-237646" y="1635041"/>
              <a:ext cx="5246298" cy="1500924"/>
              <a:chOff x="0" y="0"/>
              <a:chExt cx="1420522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139512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95122" h="360680">
                    <a:moveTo>
                      <a:pt x="1395122" y="180340"/>
                    </a:moveTo>
                    <a:cubicBezTo>
                      <a:pt x="1395122" y="81280"/>
                      <a:pt x="1315112" y="0"/>
                      <a:pt x="121478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14782" y="360680"/>
                    </a:lnTo>
                    <a:cubicBezTo>
                      <a:pt x="1313842" y="360680"/>
                      <a:pt x="1395122" y="279400"/>
                      <a:pt x="1395122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 rot="-2700000">
              <a:off x="113778" y="2639264"/>
              <a:ext cx="4293947" cy="1500924"/>
              <a:chOff x="0" y="0"/>
              <a:chExt cx="1162657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280032" y="-629196"/>
            <a:ext cx="10053663" cy="565251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93655" y="4495883"/>
            <a:ext cx="1995028" cy="199502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249743" y="4119393"/>
            <a:ext cx="2825962" cy="28234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61180" y="4495883"/>
            <a:ext cx="2330957" cy="2333029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700394" y="6592859"/>
            <a:ext cx="6811614" cy="1388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99"/>
              </a:lnSpc>
            </a:pPr>
            <a:r>
              <a:rPr lang="en-US" sz="3799">
                <a:solidFill>
                  <a:srgbClr val="285F74"/>
                </a:solidFill>
                <a:latin typeface="Montserrat Semi-Bold Bold"/>
              </a:rPr>
              <a:t>Flujo de </a:t>
            </a:r>
          </a:p>
          <a:p>
            <a:pPr algn="ctr">
              <a:lnSpc>
                <a:spcPts val="5699"/>
              </a:lnSpc>
            </a:pPr>
            <a:r>
              <a:rPr lang="en-US" sz="3799">
                <a:solidFill>
                  <a:srgbClr val="285F74"/>
                </a:solidFill>
                <a:latin typeface="Montserrat Semi-Bold Bold"/>
              </a:rPr>
              <a:t>Efectivo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20851" y="6582381"/>
            <a:ext cx="6811614" cy="1388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99"/>
              </a:lnSpc>
            </a:pPr>
            <a:r>
              <a:rPr lang="en-US" sz="3799">
                <a:solidFill>
                  <a:srgbClr val="285F74"/>
                </a:solidFill>
                <a:latin typeface="Montserrat Semi-Bold"/>
              </a:rPr>
              <a:t>Estado de </a:t>
            </a:r>
          </a:p>
          <a:p>
            <a:pPr algn="ctr">
              <a:lnSpc>
                <a:spcPts val="5699"/>
              </a:lnSpc>
            </a:pPr>
            <a:r>
              <a:rPr lang="en-US" sz="3799">
                <a:solidFill>
                  <a:srgbClr val="285F74"/>
                </a:solidFill>
                <a:latin typeface="Montserrat Semi-Bold"/>
              </a:rPr>
              <a:t>Situación Financiera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280032" y="6766284"/>
            <a:ext cx="6811614" cy="1388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99"/>
              </a:lnSpc>
            </a:pPr>
            <a:r>
              <a:rPr lang="en-US" sz="3799">
                <a:solidFill>
                  <a:srgbClr val="285F74"/>
                </a:solidFill>
                <a:latin typeface="Montserrat Semi-Bold Bold"/>
              </a:rPr>
              <a:t>Estado de</a:t>
            </a:r>
          </a:p>
          <a:p>
            <a:pPr algn="ctr">
              <a:lnSpc>
                <a:spcPts val="5699"/>
              </a:lnSpc>
            </a:pPr>
            <a:r>
              <a:rPr lang="en-US" sz="3799">
                <a:solidFill>
                  <a:srgbClr val="285F74"/>
                </a:solidFill>
                <a:latin typeface="Montserrat Semi-Bold Bold"/>
              </a:rPr>
              <a:t> Resultados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688096" y="-2993513"/>
            <a:ext cx="10908612" cy="12919035"/>
            <a:chOff x="0" y="0"/>
            <a:chExt cx="14544816" cy="1722538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sp>
        <p:nvSpPr>
          <p:cNvPr id="7" name="TextBox 7"/>
          <p:cNvSpPr txBox="1"/>
          <p:nvPr/>
        </p:nvSpPr>
        <p:spPr>
          <a:xfrm>
            <a:off x="3274713" y="1917817"/>
            <a:ext cx="12231033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 spc="-215">
                <a:solidFill>
                  <a:srgbClr val="285F74"/>
                </a:solidFill>
                <a:latin typeface="Montserrat Extra-Bold"/>
              </a:rPr>
              <a:t>Asientos de diario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4685839" y="7886076"/>
            <a:ext cx="3578255" cy="4078892"/>
            <a:chOff x="0" y="0"/>
            <a:chExt cx="4771007" cy="5438522"/>
          </a:xfrm>
        </p:grpSpPr>
        <p:grpSp>
          <p:nvGrpSpPr>
            <p:cNvPr id="9" name="Group 9"/>
            <p:cNvGrpSpPr/>
            <p:nvPr/>
          </p:nvGrpSpPr>
          <p:grpSpPr>
            <a:xfrm rot="-2700000">
              <a:off x="-237646" y="1635041"/>
              <a:ext cx="5246298" cy="1500924"/>
              <a:chOff x="0" y="0"/>
              <a:chExt cx="1420522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139512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95122" h="360680">
                    <a:moveTo>
                      <a:pt x="1395122" y="180340"/>
                    </a:moveTo>
                    <a:cubicBezTo>
                      <a:pt x="1395122" y="81280"/>
                      <a:pt x="1315112" y="0"/>
                      <a:pt x="121478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14782" y="360680"/>
                    </a:lnTo>
                    <a:cubicBezTo>
                      <a:pt x="1313842" y="360680"/>
                      <a:pt x="1395122" y="279400"/>
                      <a:pt x="1395122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 rot="-2700000">
              <a:off x="113778" y="2639264"/>
              <a:ext cx="4293947" cy="1500924"/>
              <a:chOff x="0" y="0"/>
              <a:chExt cx="1162657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57204" y="-293026"/>
            <a:ext cx="7864495" cy="442168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59221" y="5455428"/>
            <a:ext cx="4861295" cy="486129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4479285" y="4318630"/>
            <a:ext cx="9821889" cy="3567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0"/>
              </a:lnSpc>
            </a:pPr>
            <a:r>
              <a:rPr lang="en-US" sz="3786">
                <a:solidFill>
                  <a:srgbClr val="285F74"/>
                </a:solidFill>
                <a:latin typeface="Montserrat Semi-Bold"/>
              </a:rPr>
              <a:t>Registran cada transacción realizada por la compañía y ubica los montos en los lugares respectivos según la clasificación de la cuenta.</a:t>
            </a:r>
          </a:p>
          <a:p>
            <a:pPr algn="ctr">
              <a:lnSpc>
                <a:spcPts val="5680"/>
              </a:lnSpc>
            </a:pPr>
            <a:endParaRPr lang="en-US" sz="3786">
              <a:solidFill>
                <a:srgbClr val="285F74"/>
              </a:solidFill>
              <a:latin typeface="Montserrat Semi-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688096" y="-2993513"/>
            <a:ext cx="10908612" cy="12919035"/>
            <a:chOff x="0" y="0"/>
            <a:chExt cx="14544816" cy="1722538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sp>
        <p:nvSpPr>
          <p:cNvPr id="7" name="TextBox 7"/>
          <p:cNvSpPr txBox="1"/>
          <p:nvPr/>
        </p:nvSpPr>
        <p:spPr>
          <a:xfrm>
            <a:off x="2773397" y="822442"/>
            <a:ext cx="12231033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 spc="-215">
                <a:solidFill>
                  <a:srgbClr val="285F74"/>
                </a:solidFill>
                <a:latin typeface="Montserrat Extra-Bold"/>
              </a:rPr>
              <a:t>Asientos de diario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4685839" y="7886076"/>
            <a:ext cx="3578255" cy="4078892"/>
            <a:chOff x="0" y="0"/>
            <a:chExt cx="4771007" cy="5438522"/>
          </a:xfrm>
        </p:grpSpPr>
        <p:grpSp>
          <p:nvGrpSpPr>
            <p:cNvPr id="9" name="Group 9"/>
            <p:cNvGrpSpPr/>
            <p:nvPr/>
          </p:nvGrpSpPr>
          <p:grpSpPr>
            <a:xfrm rot="-2700000">
              <a:off x="-237646" y="1635041"/>
              <a:ext cx="5246298" cy="1500924"/>
              <a:chOff x="0" y="0"/>
              <a:chExt cx="1420522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139512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95122" h="360680">
                    <a:moveTo>
                      <a:pt x="1395122" y="180340"/>
                    </a:moveTo>
                    <a:cubicBezTo>
                      <a:pt x="1395122" y="81280"/>
                      <a:pt x="1315112" y="0"/>
                      <a:pt x="121478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14782" y="360680"/>
                    </a:lnTo>
                    <a:cubicBezTo>
                      <a:pt x="1313842" y="360680"/>
                      <a:pt x="1395122" y="279400"/>
                      <a:pt x="1395122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 rot="-2700000">
              <a:off x="113778" y="2639264"/>
              <a:ext cx="4293947" cy="1500924"/>
              <a:chOff x="0" y="0"/>
              <a:chExt cx="1162657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26000" y="-840713"/>
            <a:ext cx="7864495" cy="442168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b="1620"/>
          <a:stretch>
            <a:fillRect/>
          </a:stretch>
        </p:blipFill>
        <p:spPr>
          <a:xfrm>
            <a:off x="2312193" y="2119017"/>
            <a:ext cx="13488073" cy="74015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95275" y="-1457700"/>
            <a:ext cx="6567557" cy="7927189"/>
            <a:chOff x="0" y="0"/>
            <a:chExt cx="8756743" cy="105695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40953" y="-809295"/>
            <a:ext cx="7663131" cy="43084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7141" y="5883614"/>
            <a:ext cx="4571788" cy="457990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86813" y="2066993"/>
            <a:ext cx="1448042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2404D"/>
                </a:solidFill>
                <a:latin typeface="Montserrat Extra-Bold"/>
              </a:rPr>
              <a:t>Mayorización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11756" y="3649884"/>
            <a:ext cx="9051299" cy="3552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3999">
                <a:solidFill>
                  <a:srgbClr val="285F74"/>
                </a:solidFill>
                <a:latin typeface="Montserrat Semi-Bold"/>
              </a:rPr>
              <a:t>Registro que acumula los distintos movimientos de una sola cuenta para determinar su saldo final en un período.</a:t>
            </a:r>
          </a:p>
          <a:p>
            <a:pPr algn="ctr">
              <a:lnSpc>
                <a:spcPts val="4500"/>
              </a:lnSpc>
            </a:pPr>
            <a:endParaRPr lang="en-US" sz="3999">
              <a:solidFill>
                <a:srgbClr val="285F74"/>
              </a:solidFill>
              <a:latin typeface="Montserrat Semi-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70173" y="-2993513"/>
            <a:ext cx="10908612" cy="12919035"/>
            <a:chOff x="0" y="0"/>
            <a:chExt cx="14544816" cy="1722538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4685839" y="7886076"/>
            <a:ext cx="3578255" cy="4078892"/>
            <a:chOff x="0" y="0"/>
            <a:chExt cx="4771007" cy="5438522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-237646" y="1635041"/>
              <a:ext cx="5246298" cy="1500924"/>
              <a:chOff x="0" y="0"/>
              <a:chExt cx="1420522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39512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95122" h="360680">
                    <a:moveTo>
                      <a:pt x="1395122" y="180340"/>
                    </a:moveTo>
                    <a:cubicBezTo>
                      <a:pt x="1395122" y="81280"/>
                      <a:pt x="1315112" y="0"/>
                      <a:pt x="121478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14782" y="360680"/>
                    </a:lnTo>
                    <a:cubicBezTo>
                      <a:pt x="1313842" y="360680"/>
                      <a:pt x="1395122" y="279400"/>
                      <a:pt x="1395122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113778" y="2639264"/>
              <a:ext cx="4293947" cy="1500924"/>
              <a:chOff x="0" y="0"/>
              <a:chExt cx="116265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626192" y="-730767"/>
            <a:ext cx="8198347" cy="460938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846" y="1350808"/>
            <a:ext cx="11245152" cy="726918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1442999" y="4732919"/>
            <a:ext cx="6485682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 spc="-215">
                <a:solidFill>
                  <a:srgbClr val="285F74"/>
                </a:solidFill>
                <a:latin typeface="Montserrat Extra-Bold"/>
              </a:rPr>
              <a:t>Mayorización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95275" y="-1457700"/>
            <a:ext cx="6567557" cy="7927189"/>
            <a:chOff x="0" y="0"/>
            <a:chExt cx="8756743" cy="105695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40953" y="-809295"/>
            <a:ext cx="7663131" cy="43084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23703" t="22283" r="22908" b="20214"/>
          <a:stretch>
            <a:fillRect/>
          </a:stretch>
        </p:blipFill>
        <p:spPr>
          <a:xfrm>
            <a:off x="13112857" y="6779320"/>
            <a:ext cx="3259662" cy="350768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86813" y="2066993"/>
            <a:ext cx="1448042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2404D"/>
                </a:solidFill>
                <a:latin typeface="Montserrat Extra-Bold"/>
              </a:rPr>
              <a:t>Balance de Comprobación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81166" y="3590092"/>
            <a:ext cx="9051299" cy="513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3999">
                <a:solidFill>
                  <a:srgbClr val="285F74"/>
                </a:solidFill>
                <a:latin typeface="Montserrat Semi-Bold"/>
              </a:rPr>
              <a:t>Registro donde se listan todas las cuentas del mayor con saldo, en sus respectivas columnas del debe y haber, para luego ser sumadas. El saldo deberá ser igual.</a:t>
            </a:r>
          </a:p>
          <a:p>
            <a:pPr algn="ctr">
              <a:lnSpc>
                <a:spcPts val="5249"/>
              </a:lnSpc>
            </a:pPr>
            <a:endParaRPr lang="en-US" sz="3999">
              <a:solidFill>
                <a:srgbClr val="285F74"/>
              </a:solidFill>
              <a:latin typeface="Montserrat Semi-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95275" y="-1457700"/>
            <a:ext cx="6567557" cy="7927189"/>
            <a:chOff x="0" y="0"/>
            <a:chExt cx="8756743" cy="105695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207364" y="-901320"/>
            <a:ext cx="7663131" cy="43084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t="217" b="51820"/>
          <a:stretch>
            <a:fillRect/>
          </a:stretch>
        </p:blipFill>
        <p:spPr>
          <a:xfrm>
            <a:off x="439947" y="3034479"/>
            <a:ext cx="8704053" cy="519472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892097" y="840116"/>
            <a:ext cx="14480422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500" spc="-195">
                <a:solidFill>
                  <a:srgbClr val="22404D"/>
                </a:solidFill>
                <a:latin typeface="Montserrat Extra-Bold"/>
              </a:rPr>
              <a:t>Balance de  Comprobación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48360"/>
          <a:stretch>
            <a:fillRect/>
          </a:stretch>
        </p:blipFill>
        <p:spPr>
          <a:xfrm>
            <a:off x="9306042" y="2945606"/>
            <a:ext cx="8360757" cy="53724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95275" y="-1457700"/>
            <a:ext cx="6567557" cy="7927189"/>
            <a:chOff x="0" y="0"/>
            <a:chExt cx="8756743" cy="105695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00763D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40953" y="-809295"/>
            <a:ext cx="7663131" cy="43084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0106" y="4657838"/>
            <a:ext cx="5476868" cy="547686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450965" y="1429569"/>
            <a:ext cx="1448042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2404D"/>
                </a:solidFill>
                <a:latin typeface="Montserrat Extra-Bold"/>
              </a:rPr>
              <a:t>Estado de Resultados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30236" y="3394402"/>
            <a:ext cx="9051299" cy="4347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3999">
                <a:solidFill>
                  <a:srgbClr val="285F74"/>
                </a:solidFill>
                <a:latin typeface="Montserrat Semi-Bold"/>
              </a:rPr>
              <a:t>Resumen de la relación entre ingresos y gastos de una empresa en un período dado para determinar la rentabilidad contable.</a:t>
            </a:r>
          </a:p>
          <a:p>
            <a:pPr algn="ctr">
              <a:lnSpc>
                <a:spcPts val="4949"/>
              </a:lnSpc>
            </a:pPr>
            <a:endParaRPr lang="en-US" sz="3999">
              <a:solidFill>
                <a:srgbClr val="285F74"/>
              </a:solidFill>
              <a:latin typeface="Montserrat Semi-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95275" y="-1457700"/>
            <a:ext cx="6567557" cy="7927189"/>
            <a:chOff x="0" y="0"/>
            <a:chExt cx="8756743" cy="105695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00763D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088130" y="-1125536"/>
            <a:ext cx="7663131" cy="43084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r="820"/>
          <a:stretch>
            <a:fillRect/>
          </a:stretch>
        </p:blipFill>
        <p:spPr>
          <a:xfrm>
            <a:off x="2776893" y="2505894"/>
            <a:ext cx="13037630" cy="762552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11162" y="1019175"/>
            <a:ext cx="1448042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2404D"/>
                </a:solidFill>
                <a:latin typeface="Montserrat Extra-Bold"/>
              </a:rPr>
              <a:t>Estado de Resultados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06949" y="-480989"/>
            <a:ext cx="9588647" cy="539106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790766" y="6465908"/>
            <a:ext cx="3016182" cy="3124106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920744" y="3827483"/>
            <a:ext cx="14497250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2000" spc="-719">
                <a:solidFill>
                  <a:srgbClr val="285F74"/>
                </a:solidFill>
                <a:latin typeface="Montserrat Extra-Bold"/>
              </a:rPr>
              <a:t>Contabilidad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95275" y="-1457700"/>
            <a:ext cx="6567557" cy="7927189"/>
            <a:chOff x="0" y="0"/>
            <a:chExt cx="8756743" cy="105695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40953" y="-809295"/>
            <a:ext cx="7663131" cy="430847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602842" y="849623"/>
            <a:ext cx="14480422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2404D"/>
                </a:solidFill>
                <a:latin typeface="Montserrat Extra-Bold"/>
              </a:rPr>
              <a:t>Balance de </a:t>
            </a:r>
          </a:p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2404D"/>
                </a:solidFill>
                <a:latin typeface="Montserrat Extra-Bold"/>
              </a:rPr>
              <a:t>Situación Financiera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17404" y="3097638"/>
            <a:ext cx="9051299" cy="663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3999">
                <a:solidFill>
                  <a:srgbClr val="285F74"/>
                </a:solidFill>
                <a:latin typeface="Montserrat Semi-Bold"/>
              </a:rPr>
              <a:t>Resumen acerca de todas las subcuentas involucradas en las cuentas de activos, pasivos y patrimonio hasta un período dado.</a:t>
            </a:r>
          </a:p>
          <a:p>
            <a:pPr algn="ctr">
              <a:lnSpc>
                <a:spcPts val="5999"/>
              </a:lnSpc>
            </a:pPr>
            <a:endParaRPr lang="en-US" sz="3999">
              <a:solidFill>
                <a:srgbClr val="285F74"/>
              </a:solidFill>
              <a:latin typeface="Montserrat Semi-Bold"/>
            </a:endParaRPr>
          </a:p>
          <a:p>
            <a:pPr algn="ctr">
              <a:lnSpc>
                <a:spcPts val="5999"/>
              </a:lnSpc>
            </a:pPr>
            <a:r>
              <a:rPr lang="en-US" sz="3999">
                <a:solidFill>
                  <a:srgbClr val="285F74"/>
                </a:solidFill>
                <a:latin typeface="Montserrat Semi-Bold"/>
              </a:rPr>
              <a:t>Deberá cumplir la ecuación contable.</a:t>
            </a:r>
          </a:p>
          <a:p>
            <a:pPr algn="ctr">
              <a:lnSpc>
                <a:spcPts val="5249"/>
              </a:lnSpc>
            </a:pPr>
            <a:endParaRPr lang="en-US" sz="3999">
              <a:solidFill>
                <a:srgbClr val="285F74"/>
              </a:solidFill>
              <a:latin typeface="Montserrat Semi-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95275" y="-1457700"/>
            <a:ext cx="6567557" cy="7927189"/>
            <a:chOff x="0" y="0"/>
            <a:chExt cx="8756743" cy="105695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40953" y="-809295"/>
            <a:ext cx="7663131" cy="43084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32782" y="2980615"/>
            <a:ext cx="6101562" cy="5899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l="161" r="161"/>
          <a:stretch>
            <a:fillRect/>
          </a:stretch>
        </p:blipFill>
        <p:spPr>
          <a:xfrm>
            <a:off x="9426320" y="2980615"/>
            <a:ext cx="6229266" cy="58993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602842" y="268616"/>
            <a:ext cx="14480422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2404D"/>
                </a:solidFill>
                <a:latin typeface="Montserrat Extra-Bold"/>
              </a:rPr>
              <a:t>Balance de </a:t>
            </a:r>
          </a:p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2404D"/>
                </a:solidFill>
                <a:latin typeface="Montserrat Extra-Bold"/>
              </a:rPr>
              <a:t>Situación Financiera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95275" y="-1457700"/>
            <a:ext cx="6567557" cy="7927189"/>
            <a:chOff x="0" y="0"/>
            <a:chExt cx="8756743" cy="105695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40953" y="-809295"/>
            <a:ext cx="7663131" cy="43084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02203" y="3330115"/>
            <a:ext cx="9844227" cy="491013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602842" y="268616"/>
            <a:ext cx="14480422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2404D"/>
                </a:solidFill>
                <a:latin typeface="Montserrat Extra-Bold"/>
              </a:rPr>
              <a:t>Balance de </a:t>
            </a:r>
          </a:p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2404D"/>
                </a:solidFill>
                <a:latin typeface="Montserrat Extra-Bold"/>
              </a:rPr>
              <a:t>Situación Financiera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95275" y="-1457700"/>
            <a:ext cx="6567557" cy="7927189"/>
            <a:chOff x="0" y="0"/>
            <a:chExt cx="8756743" cy="105695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00763D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40953" y="-809295"/>
            <a:ext cx="7663131" cy="43084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28514" y="6028473"/>
            <a:ext cx="4254745" cy="425852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450965" y="1429569"/>
            <a:ext cx="1448042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2404D"/>
                </a:solidFill>
                <a:latin typeface="Montserrat Extra-Bold"/>
              </a:rPr>
              <a:t>Flujo de Efectivo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30236" y="3770639"/>
            <a:ext cx="9051299" cy="3594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3999">
                <a:solidFill>
                  <a:srgbClr val="285F74"/>
                </a:solidFill>
                <a:latin typeface="Montserrat Semi-Bold"/>
              </a:rPr>
              <a:t>Las entradas y salidas de efectivo de la empresa para un período dado.</a:t>
            </a:r>
          </a:p>
          <a:p>
            <a:pPr algn="ctr">
              <a:lnSpc>
                <a:spcPts val="5999"/>
              </a:lnSpc>
            </a:pPr>
            <a:endParaRPr lang="en-US" sz="3999">
              <a:solidFill>
                <a:srgbClr val="285F74"/>
              </a:solidFill>
              <a:latin typeface="Montserrat Semi-Bold"/>
            </a:endParaRPr>
          </a:p>
          <a:p>
            <a:pPr algn="ctr">
              <a:lnSpc>
                <a:spcPts val="4949"/>
              </a:lnSpc>
            </a:pPr>
            <a:endParaRPr lang="en-US" sz="3999">
              <a:solidFill>
                <a:srgbClr val="285F74"/>
              </a:solidFill>
              <a:latin typeface="Montserrat Semi-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95275" y="-1457700"/>
            <a:ext cx="6567557" cy="7927189"/>
            <a:chOff x="0" y="0"/>
            <a:chExt cx="8756743" cy="105695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00763D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40953" y="-809295"/>
            <a:ext cx="7663131" cy="43084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r="871"/>
          <a:stretch>
            <a:fillRect/>
          </a:stretch>
        </p:blipFill>
        <p:spPr>
          <a:xfrm>
            <a:off x="2997001" y="2305368"/>
            <a:ext cx="12321170" cy="775672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430913" y="802016"/>
            <a:ext cx="1448042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2404D"/>
                </a:solidFill>
                <a:latin typeface="Montserrat Extra-Bold"/>
              </a:rPr>
              <a:t>Flujo de Efectivo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79049" y="6593433"/>
            <a:ext cx="3426960" cy="4265666"/>
            <a:chOff x="0" y="0"/>
            <a:chExt cx="4569280" cy="5687554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580075" y="-986167"/>
            <a:ext cx="10188018" cy="57280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92888" y="5656283"/>
            <a:ext cx="5641021" cy="564102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920744" y="3827483"/>
            <a:ext cx="14497250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2000" spc="-719">
                <a:solidFill>
                  <a:srgbClr val="285F74"/>
                </a:solidFill>
                <a:latin typeface="Montserrat Extra-Bold"/>
              </a:rPr>
              <a:t>Presupuesto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95275" y="-1457700"/>
            <a:ext cx="6567557" cy="7927189"/>
            <a:chOff x="0" y="0"/>
            <a:chExt cx="8756743" cy="105695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40953" y="-809295"/>
            <a:ext cx="7663131" cy="43084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31252" y="5261302"/>
            <a:ext cx="4861295" cy="486129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602842" y="1383023"/>
            <a:ext cx="1448042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2404D"/>
                </a:solidFill>
                <a:latin typeface="Montserrat Extra-Bold"/>
              </a:rPr>
              <a:t>Definición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11756" y="3770639"/>
            <a:ext cx="9051299" cy="287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3999">
                <a:solidFill>
                  <a:srgbClr val="285F74"/>
                </a:solidFill>
                <a:latin typeface="Montserrat Semi-Bold"/>
              </a:rPr>
              <a:t>Conjunto de los gastos e ingresos previstos para un determinado período de tiempo</a:t>
            </a:r>
          </a:p>
          <a:p>
            <a:pPr algn="ctr">
              <a:lnSpc>
                <a:spcPts val="5249"/>
              </a:lnSpc>
            </a:pPr>
            <a:endParaRPr lang="en-US" sz="3999">
              <a:solidFill>
                <a:srgbClr val="285F74"/>
              </a:solidFill>
              <a:latin typeface="Montserrat Semi-Bol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95275" y="-1457700"/>
            <a:ext cx="6567557" cy="7927189"/>
            <a:chOff x="0" y="0"/>
            <a:chExt cx="8756743" cy="105695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40953" y="-809295"/>
            <a:ext cx="7663131" cy="43084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08099" y="4577130"/>
            <a:ext cx="6852397" cy="685848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602842" y="1383023"/>
            <a:ext cx="1448042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2404D"/>
                </a:solidFill>
                <a:latin typeface="Montserrat Extra-Bold"/>
              </a:rPr>
              <a:t>Definición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18350" y="3455512"/>
            <a:ext cx="9051299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3999">
                <a:solidFill>
                  <a:srgbClr val="285F74"/>
                </a:solidFill>
                <a:latin typeface="Montserrat Semi-Bold"/>
              </a:rPr>
              <a:t>Gastos : Salidas de dinero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18350" y="6064676"/>
            <a:ext cx="9051299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3999">
                <a:solidFill>
                  <a:srgbClr val="285F74"/>
                </a:solidFill>
                <a:latin typeface="Montserrat Semi-Bold"/>
              </a:rPr>
              <a:t>Ahorro: Ingresos - Gastos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618350" y="4738687"/>
            <a:ext cx="9051299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3999">
                <a:solidFill>
                  <a:srgbClr val="285F74"/>
                </a:solidFill>
                <a:latin typeface="Montserrat Semi-Bold"/>
              </a:rPr>
              <a:t>Ingresos: Entrada de dinero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1393" y="2809869"/>
            <a:ext cx="4483751" cy="1162218"/>
            <a:chOff x="0" y="0"/>
            <a:chExt cx="1567861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1542461" cy="360680"/>
            </a:xfrm>
            <a:custGeom>
              <a:avLst/>
              <a:gdLst/>
              <a:ahLst/>
              <a:cxnLst/>
              <a:rect l="l" t="t" r="r" b="b"/>
              <a:pathLst>
                <a:path w="1542461" h="360680">
                  <a:moveTo>
                    <a:pt x="1542461" y="180340"/>
                  </a:moveTo>
                  <a:cubicBezTo>
                    <a:pt x="1542461" y="81280"/>
                    <a:pt x="1462451" y="0"/>
                    <a:pt x="1362122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362121" y="360680"/>
                  </a:lnTo>
                  <a:cubicBezTo>
                    <a:pt x="1461181" y="360680"/>
                    <a:pt x="1542461" y="279400"/>
                    <a:pt x="1542461" y="18034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648408" y="-480989"/>
            <a:ext cx="6747188" cy="37934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88" b="88"/>
          <a:stretch>
            <a:fillRect/>
          </a:stretch>
        </p:blipFill>
        <p:spPr>
          <a:xfrm>
            <a:off x="1791118" y="2553957"/>
            <a:ext cx="1678046" cy="167655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91118" y="1019175"/>
            <a:ext cx="12231033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Importancia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-1335447" y="4982871"/>
            <a:ext cx="4483751" cy="1162218"/>
            <a:chOff x="0" y="0"/>
            <a:chExt cx="1567861" cy="406400"/>
          </a:xfrm>
        </p:grpSpPr>
        <p:sp>
          <p:nvSpPr>
            <p:cNvPr id="8" name="Freeform 8"/>
            <p:cNvSpPr/>
            <p:nvPr/>
          </p:nvSpPr>
          <p:spPr>
            <a:xfrm>
              <a:off x="17780" y="22860"/>
              <a:ext cx="1542461" cy="360680"/>
            </a:xfrm>
            <a:custGeom>
              <a:avLst/>
              <a:gdLst/>
              <a:ahLst/>
              <a:cxnLst/>
              <a:rect l="l" t="t" r="r" b="b"/>
              <a:pathLst>
                <a:path w="1542461" h="360680">
                  <a:moveTo>
                    <a:pt x="1542461" y="180340"/>
                  </a:moveTo>
                  <a:cubicBezTo>
                    <a:pt x="1542461" y="81280"/>
                    <a:pt x="1462451" y="0"/>
                    <a:pt x="1362122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362121" y="360680"/>
                  </a:lnTo>
                  <a:cubicBezTo>
                    <a:pt x="1461181" y="360680"/>
                    <a:pt x="1542461" y="279400"/>
                    <a:pt x="1542461" y="18034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-1431393" y="7145091"/>
            <a:ext cx="4483751" cy="1162218"/>
            <a:chOff x="0" y="0"/>
            <a:chExt cx="1567861" cy="406400"/>
          </a:xfrm>
        </p:grpSpPr>
        <p:sp>
          <p:nvSpPr>
            <p:cNvPr id="10" name="Freeform 10"/>
            <p:cNvSpPr/>
            <p:nvPr/>
          </p:nvSpPr>
          <p:spPr>
            <a:xfrm>
              <a:off x="17780" y="22860"/>
              <a:ext cx="1542461" cy="360680"/>
            </a:xfrm>
            <a:custGeom>
              <a:avLst/>
              <a:gdLst/>
              <a:ahLst/>
              <a:cxnLst/>
              <a:rect l="l" t="t" r="r" b="b"/>
              <a:pathLst>
                <a:path w="1542461" h="360680">
                  <a:moveTo>
                    <a:pt x="1542461" y="180340"/>
                  </a:moveTo>
                  <a:cubicBezTo>
                    <a:pt x="1542461" y="81280"/>
                    <a:pt x="1462451" y="0"/>
                    <a:pt x="1362122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362121" y="360680"/>
                  </a:lnTo>
                  <a:cubicBezTo>
                    <a:pt x="1461181" y="360680"/>
                    <a:pt x="1542461" y="279400"/>
                    <a:pt x="1542461" y="18034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-2148110" y="2553957"/>
            <a:ext cx="4259019" cy="1162218"/>
            <a:chOff x="0" y="0"/>
            <a:chExt cx="1489278" cy="406400"/>
          </a:xfrm>
        </p:grpSpPr>
        <p:sp>
          <p:nvSpPr>
            <p:cNvPr id="12" name="Freeform 12"/>
            <p:cNvSpPr/>
            <p:nvPr/>
          </p:nvSpPr>
          <p:spPr>
            <a:xfrm>
              <a:off x="17780" y="22860"/>
              <a:ext cx="1463878" cy="360680"/>
            </a:xfrm>
            <a:custGeom>
              <a:avLst/>
              <a:gdLst/>
              <a:ahLst/>
              <a:cxnLst/>
              <a:rect l="l" t="t" r="r" b="b"/>
              <a:pathLst>
                <a:path w="1463878" h="360680">
                  <a:moveTo>
                    <a:pt x="1463878" y="180340"/>
                  </a:moveTo>
                  <a:cubicBezTo>
                    <a:pt x="1463878" y="81280"/>
                    <a:pt x="1383868" y="0"/>
                    <a:pt x="1283538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283538" y="360680"/>
                  </a:lnTo>
                  <a:cubicBezTo>
                    <a:pt x="1382598" y="360680"/>
                    <a:pt x="1463878" y="279400"/>
                    <a:pt x="1463878" y="18034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-2052164" y="4725702"/>
            <a:ext cx="4259019" cy="1162218"/>
            <a:chOff x="0" y="0"/>
            <a:chExt cx="1489278" cy="406400"/>
          </a:xfrm>
        </p:grpSpPr>
        <p:sp>
          <p:nvSpPr>
            <p:cNvPr id="14" name="Freeform 14"/>
            <p:cNvSpPr/>
            <p:nvPr/>
          </p:nvSpPr>
          <p:spPr>
            <a:xfrm>
              <a:off x="17780" y="22860"/>
              <a:ext cx="1463878" cy="360680"/>
            </a:xfrm>
            <a:custGeom>
              <a:avLst/>
              <a:gdLst/>
              <a:ahLst/>
              <a:cxnLst/>
              <a:rect l="l" t="t" r="r" b="b"/>
              <a:pathLst>
                <a:path w="1463878" h="360680">
                  <a:moveTo>
                    <a:pt x="1463878" y="180340"/>
                  </a:moveTo>
                  <a:cubicBezTo>
                    <a:pt x="1463878" y="81280"/>
                    <a:pt x="1383868" y="0"/>
                    <a:pt x="1283538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283538" y="360680"/>
                  </a:lnTo>
                  <a:cubicBezTo>
                    <a:pt x="1382598" y="360680"/>
                    <a:pt x="1463878" y="279400"/>
                    <a:pt x="1463878" y="18034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-2148110" y="6887923"/>
            <a:ext cx="4259019" cy="1162218"/>
            <a:chOff x="0" y="0"/>
            <a:chExt cx="1489278" cy="406400"/>
          </a:xfrm>
        </p:grpSpPr>
        <p:sp>
          <p:nvSpPr>
            <p:cNvPr id="16" name="Freeform 16"/>
            <p:cNvSpPr/>
            <p:nvPr/>
          </p:nvSpPr>
          <p:spPr>
            <a:xfrm>
              <a:off x="17780" y="22860"/>
              <a:ext cx="1463878" cy="360680"/>
            </a:xfrm>
            <a:custGeom>
              <a:avLst/>
              <a:gdLst/>
              <a:ahLst/>
              <a:cxnLst/>
              <a:rect l="l" t="t" r="r" b="b"/>
              <a:pathLst>
                <a:path w="1463878" h="360680">
                  <a:moveTo>
                    <a:pt x="1463878" y="180340"/>
                  </a:moveTo>
                  <a:cubicBezTo>
                    <a:pt x="1463878" y="81280"/>
                    <a:pt x="1383868" y="0"/>
                    <a:pt x="1283538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283538" y="360680"/>
                  </a:lnTo>
                  <a:cubicBezTo>
                    <a:pt x="1382598" y="360680"/>
                    <a:pt x="1463878" y="279400"/>
                    <a:pt x="1463878" y="18034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3337753" y="5905817"/>
            <a:ext cx="6126160" cy="7255193"/>
            <a:chOff x="0" y="0"/>
            <a:chExt cx="8168214" cy="9673590"/>
          </a:xfrm>
        </p:grpSpPr>
        <p:grpSp>
          <p:nvGrpSpPr>
            <p:cNvPr id="18" name="Group 18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rcRect t="88" b="88"/>
          <a:stretch>
            <a:fillRect/>
          </a:stretch>
        </p:blipFill>
        <p:spPr>
          <a:xfrm>
            <a:off x="1791118" y="4720940"/>
            <a:ext cx="1678046" cy="167655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"/>
          <a:srcRect t="88" b="88"/>
          <a:stretch>
            <a:fillRect/>
          </a:stretch>
        </p:blipFill>
        <p:spPr>
          <a:xfrm>
            <a:off x="1791118" y="6854695"/>
            <a:ext cx="1678046" cy="1676556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3732189" y="2949412"/>
            <a:ext cx="2977642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750"/>
              </a:lnSpc>
            </a:pPr>
            <a:r>
              <a:rPr lang="en-US" sz="4500">
                <a:solidFill>
                  <a:srgbClr val="285F74"/>
                </a:solidFill>
                <a:latin typeface="Montserrat Semi-Bold"/>
              </a:rPr>
              <a:t>Planificar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732189" y="5019675"/>
            <a:ext cx="5002194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750"/>
              </a:lnSpc>
            </a:pPr>
            <a:r>
              <a:rPr lang="en-US" sz="4500">
                <a:solidFill>
                  <a:srgbClr val="285F74"/>
                </a:solidFill>
                <a:latin typeface="Montserrat Semi-Bold"/>
              </a:rPr>
              <a:t>Regular gastos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732189" y="7226248"/>
            <a:ext cx="6370135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750"/>
              </a:lnSpc>
            </a:pPr>
            <a:r>
              <a:rPr lang="en-US" sz="4500">
                <a:solidFill>
                  <a:srgbClr val="285F74"/>
                </a:solidFill>
                <a:latin typeface="Montserrat Semi-Bold"/>
              </a:rPr>
              <a:t>Realizar ahorro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95275" y="-1457700"/>
            <a:ext cx="6567557" cy="7927189"/>
            <a:chOff x="0" y="0"/>
            <a:chExt cx="8756743" cy="105695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00763D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40953" y="-809295"/>
            <a:ext cx="7663131" cy="430847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630201" y="1019175"/>
            <a:ext cx="14480422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2404D"/>
                </a:solidFill>
                <a:latin typeface="Montserrat Extra-Bold"/>
              </a:rPr>
              <a:t>Presupuesto </a:t>
            </a:r>
          </a:p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2404D"/>
                </a:solidFill>
                <a:latin typeface="Montserrat Extra-Bold"/>
              </a:rPr>
              <a:t>Equilibrado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830236" y="4010083"/>
            <a:ext cx="9051299" cy="284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3999">
                <a:solidFill>
                  <a:srgbClr val="285F74"/>
                </a:solidFill>
                <a:latin typeface="Montserrat Semi-Bold"/>
              </a:rPr>
              <a:t>Momento en el cual los ingresos son iguales a los gastos más el ahorro.</a:t>
            </a:r>
          </a:p>
          <a:p>
            <a:pPr algn="ctr">
              <a:lnSpc>
                <a:spcPts val="4949"/>
              </a:lnSpc>
            </a:pPr>
            <a:endParaRPr lang="en-US" sz="3999">
              <a:solidFill>
                <a:srgbClr val="285F74"/>
              </a:solidFill>
              <a:latin typeface="Montserrat Semi-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541565" y="7014123"/>
            <a:ext cx="9051299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750"/>
              </a:lnSpc>
            </a:pPr>
            <a:r>
              <a:rPr lang="en-US" sz="4500">
                <a:solidFill>
                  <a:srgbClr val="285F74"/>
                </a:solidFill>
                <a:latin typeface="Montserrat Semi-Bold Bold"/>
              </a:rPr>
              <a:t>Ingresos = Gastos + Ahorro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F3F2B3">
                  <a:alpha val="14902"/>
                </a:srgbClr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570062" y="-891458"/>
            <a:ext cx="9837810" cy="553115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829330" y="3487765"/>
            <a:ext cx="11698264" cy="5235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50"/>
              </a:lnSpc>
            </a:pPr>
            <a:r>
              <a:rPr lang="en-US" sz="3500">
                <a:solidFill>
                  <a:srgbClr val="285F74"/>
                </a:solidFill>
                <a:latin typeface="Montserrat Semi-Bold"/>
              </a:rPr>
              <a:t>Esta disciplina estudia el patrimonio y presenta los resultados a través de estados contables o financieros. Implica el análisis desde distintos sectores de todas las variables que inciden en este campo. Para esto es necesario llevar a cabo un registro sistemático y cronológico de las operaciones financieras.</a:t>
            </a:r>
          </a:p>
          <a:p>
            <a:pPr algn="just">
              <a:lnSpc>
                <a:spcPts val="4720"/>
              </a:lnSpc>
            </a:pPr>
            <a:endParaRPr lang="en-US" sz="3500">
              <a:solidFill>
                <a:srgbClr val="285F74"/>
              </a:solidFill>
              <a:latin typeface="Montserrat Semi-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233236" y="2067187"/>
            <a:ext cx="10890451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Definición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95275" y="-1457700"/>
            <a:ext cx="6567557" cy="7927189"/>
            <a:chOff x="0" y="0"/>
            <a:chExt cx="8756743" cy="105695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40953" y="-809295"/>
            <a:ext cx="7663131" cy="43084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6025692"/>
            <a:ext cx="5122665" cy="512721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602842" y="849623"/>
            <a:ext cx="14480422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2404D"/>
                </a:solidFill>
                <a:latin typeface="Montserrat Extra-Bold"/>
              </a:rPr>
              <a:t>Presupuesto de</a:t>
            </a:r>
          </a:p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2404D"/>
                </a:solidFill>
                <a:latin typeface="Montserrat Extra-Bold"/>
              </a:rPr>
              <a:t>negocio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18350" y="4142558"/>
            <a:ext cx="9051299" cy="296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3999">
                <a:solidFill>
                  <a:srgbClr val="285F74"/>
                </a:solidFill>
                <a:latin typeface="Montserrat Semi-Bold"/>
              </a:rPr>
              <a:t>La planificación de entradas y salidas de dinero que realiza una empresa para determinado intervalo de tiempo.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95275" y="-1457700"/>
            <a:ext cx="6567557" cy="7927189"/>
            <a:chOff x="0" y="0"/>
            <a:chExt cx="8756743" cy="105695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40953" y="-809295"/>
            <a:ext cx="7663131" cy="43084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64496" y="2992748"/>
            <a:ext cx="9584970" cy="703802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602842" y="849623"/>
            <a:ext cx="14480422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2404D"/>
                </a:solidFill>
                <a:latin typeface="Montserrat Extra-Bold"/>
              </a:rPr>
              <a:t>Presupuesto de</a:t>
            </a:r>
          </a:p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2404D"/>
                </a:solidFill>
                <a:latin typeface="Montserrat Extra-Bold"/>
              </a:rPr>
              <a:t>negocio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909051" y="-1358425"/>
            <a:ext cx="13716000" cy="77116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542713" y="5447320"/>
            <a:ext cx="12231033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500" spc="-225">
                <a:solidFill>
                  <a:srgbClr val="285F74"/>
                </a:solidFill>
                <a:latin typeface="Montserrat Extra-Bold"/>
              </a:rPr>
              <a:t>Subir al link :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609075" y="2855823"/>
            <a:ext cx="6334916" cy="194332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5311323" y="6882665"/>
            <a:ext cx="8693814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50"/>
              </a:lnSpc>
            </a:pPr>
            <a:r>
              <a:rPr lang="en-US" sz="4500">
                <a:solidFill>
                  <a:srgbClr val="285F74"/>
                </a:solidFill>
                <a:latin typeface="Montserrat Semi-Bold"/>
              </a:rPr>
              <a:t>Evaluador de encuestas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15769" y="9220200"/>
            <a:ext cx="6456462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22404D"/>
                </a:solidFill>
                <a:latin typeface="Montserrat Semi-Bold Bold"/>
              </a:rPr>
              <a:t>"Todos los derechos reservados, Junior Achievement Costa Rica"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20448" y="6223296"/>
            <a:ext cx="6247103" cy="19163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30046" b="30312"/>
          <a:stretch>
            <a:fillRect/>
          </a:stretch>
        </p:blipFill>
        <p:spPr>
          <a:xfrm>
            <a:off x="0" y="2147322"/>
            <a:ext cx="18288000" cy="40759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18409" y="3865346"/>
            <a:ext cx="6462782" cy="7822414"/>
            <a:chOff x="0" y="0"/>
            <a:chExt cx="8617043" cy="104298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237730" y="4574446"/>
              <a:ext cx="9092504" cy="3093835"/>
              <a:chOff x="0" y="0"/>
              <a:chExt cx="1194373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6897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68973" h="360680">
                    <a:moveTo>
                      <a:pt x="1168973" y="180340"/>
                    </a:moveTo>
                    <a:cubicBezTo>
                      <a:pt x="1168973" y="81280"/>
                      <a:pt x="1088963" y="0"/>
                      <a:pt x="98863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88633" y="360680"/>
                    </a:lnTo>
                    <a:cubicBezTo>
                      <a:pt x="1087693" y="360680"/>
                      <a:pt x="1168973" y="279400"/>
                      <a:pt x="1168973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1422354" y="2073974"/>
              <a:ext cx="7147594" cy="3093835"/>
              <a:chOff x="0" y="0"/>
              <a:chExt cx="938894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13494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3494" h="360680">
                    <a:moveTo>
                      <a:pt x="913494" y="180340"/>
                    </a:moveTo>
                    <a:cubicBezTo>
                      <a:pt x="913494" y="81280"/>
                      <a:pt x="833484" y="0"/>
                      <a:pt x="733154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3154" y="360680"/>
                    </a:lnTo>
                    <a:cubicBezTo>
                      <a:pt x="832214" y="360680"/>
                      <a:pt x="913494" y="279400"/>
                      <a:pt x="913494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224423" y="1028700"/>
            <a:ext cx="12763900" cy="2006600"/>
            <a:chOff x="0" y="0"/>
            <a:chExt cx="17018533" cy="2675467"/>
          </a:xfrm>
        </p:grpSpPr>
        <p:sp>
          <p:nvSpPr>
            <p:cNvPr id="8" name="TextBox 8"/>
            <p:cNvSpPr txBox="1"/>
            <p:nvPr/>
          </p:nvSpPr>
          <p:spPr>
            <a:xfrm>
              <a:off x="0" y="1862270"/>
              <a:ext cx="17018533" cy="813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" y="66675"/>
              <a:ext cx="17018528" cy="1551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193738" y="-931767"/>
            <a:ext cx="3955788" cy="4663763"/>
            <a:chOff x="0" y="0"/>
            <a:chExt cx="5274385" cy="6218350"/>
          </a:xfrm>
        </p:grpSpPr>
        <p:grpSp>
          <p:nvGrpSpPr>
            <p:cNvPr id="11" name="Group 11"/>
            <p:cNvGrpSpPr/>
            <p:nvPr/>
          </p:nvGrpSpPr>
          <p:grpSpPr>
            <a:xfrm rot="-2700000">
              <a:off x="-81642" y="1746690"/>
              <a:ext cx="5607681" cy="1610992"/>
              <a:chOff x="0" y="0"/>
              <a:chExt cx="1414632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38923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89232" h="360680">
                    <a:moveTo>
                      <a:pt x="1389232" y="180340"/>
                    </a:moveTo>
                    <a:cubicBezTo>
                      <a:pt x="1389232" y="81280"/>
                      <a:pt x="1309222" y="0"/>
                      <a:pt x="120889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08892" y="360680"/>
                    </a:lnTo>
                    <a:cubicBezTo>
                      <a:pt x="1307952" y="360680"/>
                      <a:pt x="1389232" y="279400"/>
                      <a:pt x="1389232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 rot="-2700000">
              <a:off x="-97486" y="3232862"/>
              <a:ext cx="4554957" cy="1610992"/>
              <a:chOff x="0" y="0"/>
              <a:chExt cx="1149065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12366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23665" h="360680">
                    <a:moveTo>
                      <a:pt x="1123665" y="180340"/>
                    </a:moveTo>
                    <a:cubicBezTo>
                      <a:pt x="1123665" y="81280"/>
                      <a:pt x="1043655" y="0"/>
                      <a:pt x="943325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43325" y="360680"/>
                    </a:lnTo>
                    <a:cubicBezTo>
                      <a:pt x="1042385" y="360680"/>
                      <a:pt x="1123665" y="279400"/>
                      <a:pt x="1123665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32465" y="-480989"/>
            <a:ext cx="7663131" cy="4308472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418350" y="1663722"/>
            <a:ext cx="14150743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Ecuación Contable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76595" y="3865346"/>
            <a:ext cx="13434253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-179">
                <a:solidFill>
                  <a:srgbClr val="285F74"/>
                </a:solidFill>
                <a:latin typeface="Montserrat Semi-Bold"/>
              </a:rPr>
              <a:t>Activos =   Pasivos + Patrimonio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762050" y="5143500"/>
            <a:ext cx="2534583" cy="238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5"/>
              </a:lnSpc>
            </a:pPr>
            <a:r>
              <a:rPr lang="en-US" sz="3162" spc="-94">
                <a:solidFill>
                  <a:srgbClr val="285F74"/>
                </a:solidFill>
                <a:latin typeface="Montserrat Semi-Bold"/>
              </a:rPr>
              <a:t>Recursos</a:t>
            </a:r>
          </a:p>
          <a:p>
            <a:pPr algn="ctr">
              <a:lnSpc>
                <a:spcPts val="3795"/>
              </a:lnSpc>
            </a:pPr>
            <a:r>
              <a:rPr lang="en-US" sz="3162" spc="-94">
                <a:solidFill>
                  <a:srgbClr val="285F74"/>
                </a:solidFill>
                <a:latin typeface="Montserrat Semi-Bold"/>
              </a:rPr>
              <a:t>disponibles de la empresa</a:t>
            </a:r>
          </a:p>
          <a:p>
            <a:pPr algn="ctr">
              <a:lnSpc>
                <a:spcPts val="3795"/>
              </a:lnSpc>
            </a:pPr>
            <a:endParaRPr lang="en-US" sz="3162" spc="-94">
              <a:solidFill>
                <a:srgbClr val="285F74"/>
              </a:solidFill>
              <a:latin typeface="Montserrat Semi-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703687" y="5143500"/>
            <a:ext cx="2890248" cy="238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5"/>
              </a:lnSpc>
            </a:pPr>
            <a:r>
              <a:rPr lang="en-US" sz="3162" spc="-94">
                <a:solidFill>
                  <a:srgbClr val="285F74"/>
                </a:solidFill>
                <a:latin typeface="Montserrat Semi-Bold"/>
              </a:rPr>
              <a:t>Valor propio de la compañía</a:t>
            </a:r>
          </a:p>
          <a:p>
            <a:pPr algn="ctr">
              <a:lnSpc>
                <a:spcPts val="3795"/>
              </a:lnSpc>
            </a:pPr>
            <a:endParaRPr lang="en-US" sz="3162" spc="-94">
              <a:solidFill>
                <a:srgbClr val="285F74"/>
              </a:solidFill>
              <a:latin typeface="Montserrat Semi-Bold"/>
            </a:endParaRPr>
          </a:p>
          <a:p>
            <a:pPr algn="ctr">
              <a:lnSpc>
                <a:spcPts val="3795"/>
              </a:lnSpc>
            </a:pPr>
            <a:endParaRPr lang="en-US" sz="3162" spc="-94">
              <a:solidFill>
                <a:srgbClr val="285F74"/>
              </a:solidFill>
              <a:latin typeface="Montserrat Semi-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556139" y="5143500"/>
            <a:ext cx="2890248" cy="142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5"/>
              </a:lnSpc>
            </a:pPr>
            <a:r>
              <a:rPr lang="en-US" sz="3162" spc="-94">
                <a:solidFill>
                  <a:srgbClr val="285F74"/>
                </a:solidFill>
                <a:latin typeface="Montserrat Semi-Bold"/>
              </a:rPr>
              <a:t>Obligaciones con </a:t>
            </a:r>
          </a:p>
          <a:p>
            <a:pPr algn="ctr">
              <a:lnSpc>
                <a:spcPts val="3795"/>
              </a:lnSpc>
            </a:pPr>
            <a:r>
              <a:rPr lang="en-US" sz="3162" spc="-94">
                <a:solidFill>
                  <a:srgbClr val="285F74"/>
                </a:solidFill>
                <a:latin typeface="Montserrat Semi-Bold"/>
              </a:rPr>
              <a:t>externos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03789" y="774657"/>
            <a:ext cx="1448042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Activos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2202691" y="-1373631"/>
            <a:ext cx="6567557" cy="7927189"/>
            <a:chOff x="0" y="0"/>
            <a:chExt cx="8756743" cy="10569585"/>
          </a:xfrm>
        </p:grpSpPr>
        <p:grpSp>
          <p:nvGrpSpPr>
            <p:cNvPr id="4" name="Group 4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2404D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32465" y="-480989"/>
            <a:ext cx="7663131" cy="4308472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5534069" y="3409080"/>
            <a:ext cx="7198396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rot="-5413199">
            <a:off x="6691848" y="5889862"/>
            <a:ext cx="496145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44895" y="4937843"/>
            <a:ext cx="756694" cy="236467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534069" y="2528050"/>
            <a:ext cx="3368894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spc="-119">
                <a:solidFill>
                  <a:srgbClr val="285F74"/>
                </a:solidFill>
                <a:latin typeface="Montserrat Extra-Bold"/>
              </a:rPr>
              <a:t>Debe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363572" y="2599488"/>
            <a:ext cx="3368894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spc="-119">
                <a:solidFill>
                  <a:srgbClr val="285F74"/>
                </a:solidFill>
                <a:latin typeface="Montserrat Extra-Bold"/>
              </a:rPr>
              <a:t>Haber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418917" y="3742455"/>
            <a:ext cx="3599198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spc="-119">
                <a:solidFill>
                  <a:srgbClr val="285F74"/>
                </a:solidFill>
                <a:latin typeface="Montserrat Semi-Bold"/>
              </a:rPr>
              <a:t>Saldo normal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800000">
            <a:off x="10027597" y="4937843"/>
            <a:ext cx="756694" cy="236467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5723243" y="5829665"/>
            <a:ext cx="3599198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spc="-119">
                <a:solidFill>
                  <a:srgbClr val="285F74"/>
                </a:solidFill>
                <a:latin typeface="Montserrat Semi-Bold"/>
              </a:rPr>
              <a:t>Aumentan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684516" y="5829665"/>
            <a:ext cx="3599198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spc="-119">
                <a:solidFill>
                  <a:srgbClr val="285F74"/>
                </a:solidFill>
                <a:latin typeface="Montserrat Semi-Bold"/>
              </a:rPr>
              <a:t>Disminuyen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03789" y="774657"/>
            <a:ext cx="1448042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Pasivos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2202691" y="-1373631"/>
            <a:ext cx="6567557" cy="7927189"/>
            <a:chOff x="0" y="0"/>
            <a:chExt cx="8756743" cy="10569585"/>
          </a:xfrm>
        </p:grpSpPr>
        <p:grpSp>
          <p:nvGrpSpPr>
            <p:cNvPr id="4" name="Group 4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2404D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32465" y="-480989"/>
            <a:ext cx="7663131" cy="4308472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5534069" y="3409080"/>
            <a:ext cx="7198396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rot="-5413199">
            <a:off x="6691848" y="5889862"/>
            <a:ext cx="496145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5534069" y="2528050"/>
            <a:ext cx="3368894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spc="-119">
                <a:solidFill>
                  <a:srgbClr val="285F74"/>
                </a:solidFill>
                <a:latin typeface="Montserrat Extra-Bold"/>
              </a:rPr>
              <a:t>Debe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363572" y="2599488"/>
            <a:ext cx="3368894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spc="-119">
                <a:solidFill>
                  <a:srgbClr val="285F74"/>
                </a:solidFill>
                <a:latin typeface="Montserrat Extra-Bold"/>
              </a:rPr>
              <a:t>Haber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363572" y="3796366"/>
            <a:ext cx="3599198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spc="-119">
                <a:solidFill>
                  <a:srgbClr val="285F74"/>
                </a:solidFill>
                <a:latin typeface="Montserrat Semi-Bold"/>
              </a:rPr>
              <a:t>Saldo normal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9585512" y="4726577"/>
            <a:ext cx="3977545" cy="2364670"/>
            <a:chOff x="0" y="0"/>
            <a:chExt cx="5303394" cy="3152893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08926" cy="3152893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504463" y="1185921"/>
              <a:ext cx="4798931" cy="790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999" spc="-119">
                  <a:solidFill>
                    <a:srgbClr val="285F74"/>
                  </a:solidFill>
                  <a:latin typeface="Montserrat Semi-Bold"/>
                </a:rPr>
                <a:t>Aumentan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797243" y="4726577"/>
            <a:ext cx="4355892" cy="2364670"/>
            <a:chOff x="0" y="0"/>
            <a:chExt cx="5807857" cy="3152893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008926" cy="3152893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1008926" y="1185921"/>
              <a:ext cx="4798931" cy="790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999" spc="-119">
                  <a:solidFill>
                    <a:srgbClr val="285F74"/>
                  </a:solidFill>
                  <a:latin typeface="Montserrat Semi-Bold"/>
                </a:rPr>
                <a:t>Disminuyen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03789" y="774657"/>
            <a:ext cx="1448042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Patrimonio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2202691" y="-1373631"/>
            <a:ext cx="6567557" cy="7927189"/>
            <a:chOff x="0" y="0"/>
            <a:chExt cx="8756743" cy="10569585"/>
          </a:xfrm>
        </p:grpSpPr>
        <p:grpSp>
          <p:nvGrpSpPr>
            <p:cNvPr id="4" name="Group 4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2404D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32465" y="-480989"/>
            <a:ext cx="7663131" cy="4308472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5534069" y="3409080"/>
            <a:ext cx="7198396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rot="-5413199">
            <a:off x="6691848" y="5889862"/>
            <a:ext cx="496145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5534069" y="2528050"/>
            <a:ext cx="3368894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spc="-119">
                <a:solidFill>
                  <a:srgbClr val="285F74"/>
                </a:solidFill>
                <a:latin typeface="Montserrat Extra-Bold"/>
              </a:rPr>
              <a:t>Debe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363572" y="2599488"/>
            <a:ext cx="3368894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spc="-119">
                <a:solidFill>
                  <a:srgbClr val="285F74"/>
                </a:solidFill>
                <a:latin typeface="Montserrat Extra-Bold"/>
              </a:rPr>
              <a:t>Haber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363572" y="3796366"/>
            <a:ext cx="3599198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spc="-119">
                <a:solidFill>
                  <a:srgbClr val="285F74"/>
                </a:solidFill>
                <a:latin typeface="Montserrat Semi-Bold"/>
              </a:rPr>
              <a:t>Saldo normal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9585512" y="4726577"/>
            <a:ext cx="3977545" cy="2364670"/>
            <a:chOff x="0" y="0"/>
            <a:chExt cx="5303394" cy="3152893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08926" cy="3152893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504463" y="1185921"/>
              <a:ext cx="4798931" cy="790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999" spc="-119">
                  <a:solidFill>
                    <a:srgbClr val="285F74"/>
                  </a:solidFill>
                  <a:latin typeface="Montserrat Semi-Bold"/>
                </a:rPr>
                <a:t>Aumentan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797243" y="4726577"/>
            <a:ext cx="4355892" cy="2364670"/>
            <a:chOff x="0" y="0"/>
            <a:chExt cx="5807857" cy="3152893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008926" cy="3152893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1008926" y="1185921"/>
              <a:ext cx="4798931" cy="790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999" spc="-119">
                  <a:solidFill>
                    <a:srgbClr val="285F74"/>
                  </a:solidFill>
                  <a:latin typeface="Montserrat Semi-Bold"/>
                </a:rPr>
                <a:t>Disminuyen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03789" y="774657"/>
            <a:ext cx="1448042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Ingresos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2202691" y="-1373631"/>
            <a:ext cx="6567557" cy="7927189"/>
            <a:chOff x="0" y="0"/>
            <a:chExt cx="8756743" cy="10569585"/>
          </a:xfrm>
        </p:grpSpPr>
        <p:grpSp>
          <p:nvGrpSpPr>
            <p:cNvPr id="4" name="Group 4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2404D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32465" y="-480989"/>
            <a:ext cx="7663131" cy="4308472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5534069" y="3409080"/>
            <a:ext cx="7198396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rot="-5413199">
            <a:off x="6691848" y="5889862"/>
            <a:ext cx="496145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5534069" y="2528050"/>
            <a:ext cx="3368894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spc="-119">
                <a:solidFill>
                  <a:srgbClr val="285F74"/>
                </a:solidFill>
                <a:latin typeface="Montserrat Extra-Bold"/>
              </a:rPr>
              <a:t>Debe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363572" y="2599488"/>
            <a:ext cx="3368894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spc="-119">
                <a:solidFill>
                  <a:srgbClr val="285F74"/>
                </a:solidFill>
                <a:latin typeface="Montserrat Extra-Bold"/>
              </a:rPr>
              <a:t>Haber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363572" y="3796366"/>
            <a:ext cx="3599198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spc="-119">
                <a:solidFill>
                  <a:srgbClr val="285F74"/>
                </a:solidFill>
                <a:latin typeface="Montserrat Semi-Bold"/>
              </a:rPr>
              <a:t>Saldo normal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9585512" y="4726577"/>
            <a:ext cx="3977545" cy="2364670"/>
            <a:chOff x="0" y="0"/>
            <a:chExt cx="5303394" cy="3152893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08926" cy="3152893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504463" y="1185921"/>
              <a:ext cx="4798931" cy="790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999" spc="-119">
                  <a:solidFill>
                    <a:srgbClr val="285F74"/>
                  </a:solidFill>
                  <a:latin typeface="Montserrat Semi-Bold"/>
                </a:rPr>
                <a:t>Aumentan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797243" y="4726577"/>
            <a:ext cx="4355892" cy="2364670"/>
            <a:chOff x="0" y="0"/>
            <a:chExt cx="5807857" cy="3152893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008926" cy="3152893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1008926" y="1185921"/>
              <a:ext cx="4798931" cy="790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999" spc="-119">
                  <a:solidFill>
                    <a:srgbClr val="285F74"/>
                  </a:solidFill>
                  <a:latin typeface="Montserrat Semi-Bold"/>
                </a:rPr>
                <a:t>Disminuyen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03789" y="774657"/>
            <a:ext cx="1448042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Gastos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2202691" y="-1373631"/>
            <a:ext cx="6567557" cy="7927189"/>
            <a:chOff x="0" y="0"/>
            <a:chExt cx="8756743" cy="10569585"/>
          </a:xfrm>
        </p:grpSpPr>
        <p:grpSp>
          <p:nvGrpSpPr>
            <p:cNvPr id="4" name="Group 4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2404D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32465" y="-480989"/>
            <a:ext cx="7663131" cy="4308472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5534069" y="3409080"/>
            <a:ext cx="7198396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rot="-5413199">
            <a:off x="6691848" y="5889862"/>
            <a:ext cx="496145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44895" y="4937843"/>
            <a:ext cx="756694" cy="236467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534069" y="2528050"/>
            <a:ext cx="3368894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spc="-119">
                <a:solidFill>
                  <a:srgbClr val="285F74"/>
                </a:solidFill>
                <a:latin typeface="Montserrat Extra-Bold"/>
              </a:rPr>
              <a:t>Debe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363572" y="2599488"/>
            <a:ext cx="3368894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spc="-119">
                <a:solidFill>
                  <a:srgbClr val="285F74"/>
                </a:solidFill>
                <a:latin typeface="Montserrat Extra-Bold"/>
              </a:rPr>
              <a:t>Haber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418917" y="3742455"/>
            <a:ext cx="3599198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spc="-119">
                <a:solidFill>
                  <a:srgbClr val="285F74"/>
                </a:solidFill>
                <a:latin typeface="Montserrat Semi-Bold"/>
              </a:rPr>
              <a:t>Saldo normal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800000">
            <a:off x="10027597" y="4937843"/>
            <a:ext cx="756694" cy="236467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5723243" y="5829665"/>
            <a:ext cx="3599198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spc="-119">
                <a:solidFill>
                  <a:srgbClr val="285F74"/>
                </a:solidFill>
                <a:latin typeface="Montserrat Semi-Bold"/>
              </a:rPr>
              <a:t>Aumentan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684516" y="5829665"/>
            <a:ext cx="3599198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spc="-119">
                <a:solidFill>
                  <a:srgbClr val="285F74"/>
                </a:solidFill>
                <a:latin typeface="Montserrat Semi-Bold"/>
              </a:rPr>
              <a:t>Disminuyen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</Words>
  <Application>Microsoft Office PowerPoint</Application>
  <PresentationFormat>Custom</PresentationFormat>
  <Paragraphs>104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Montserrat Extra-Bold</vt:lpstr>
      <vt:lpstr>Calibri</vt:lpstr>
      <vt:lpstr>Montserrat Semi-Bold Bold</vt:lpstr>
      <vt:lpstr>Arial</vt:lpstr>
      <vt:lpstr>Montserrat Semi-Bold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9</dc:title>
  <cp:lastModifiedBy>Hannia Chinchilla</cp:lastModifiedBy>
  <cp:revision>1</cp:revision>
  <dcterms:created xsi:type="dcterms:W3CDTF">2006-08-16T00:00:00Z</dcterms:created>
  <dcterms:modified xsi:type="dcterms:W3CDTF">2023-03-07T22:08:20Z</dcterms:modified>
  <dc:identifier>DAFbWzULGjo</dc:identifier>
</cp:coreProperties>
</file>