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7556500" cy="10693400"/>
  <p:notesSz cx="6858000" cy="9144000"/>
  <p:embeddedFontLst>
    <p:embeddedFont>
      <p:font typeface="Open Sans" charset="1" panose="020B060603050402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47095" y="6496381"/>
            <a:ext cx="2433407" cy="481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1"/>
              </a:lnSpc>
            </a:pPr>
            <a:r>
              <a:rPr lang="en-US" sz="2851">
                <a:solidFill>
                  <a:srgbClr val="000000"/>
                </a:solidFill>
                <a:latin typeface="Open Sans"/>
              </a:rPr>
              <a:t>2,9520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93857" y="7790388"/>
            <a:ext cx="2139884" cy="469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2774">
                <a:solidFill>
                  <a:srgbClr val="000000"/>
                </a:solidFill>
                <a:latin typeface="Open Sans"/>
              </a:rPr>
              <a:t>11,8080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611636" y="3556779"/>
            <a:ext cx="394836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Deudas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017164" y="4021360"/>
            <a:ext cx="3137307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Préstamos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281196" y="4356005"/>
            <a:ext cx="252280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Alquiler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48364" y="4824000"/>
            <a:ext cx="361163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Servicios publicos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95351" y="5291995"/>
            <a:ext cx="289449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Inventarios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17164" y="5759990"/>
            <a:ext cx="279703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Productos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017164" y="6093365"/>
            <a:ext cx="394836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Impuestos por pagar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718481" y="6561360"/>
            <a:ext cx="327136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Internet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568416" y="6894735"/>
            <a:ext cx="394836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Luz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181081" y="7362730"/>
            <a:ext cx="234616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Agua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468332" y="3362312"/>
            <a:ext cx="1684029" cy="567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87"/>
              </a:lnSpc>
            </a:pPr>
            <a:r>
              <a:rPr lang="en-US" sz="1634">
                <a:solidFill>
                  <a:srgbClr val="000000"/>
                </a:solidFill>
                <a:latin typeface="Open Sans"/>
              </a:rPr>
              <a:t>Equipos de una barbería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25929" y="4021360"/>
            <a:ext cx="224248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Inventario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78120" y="4356005"/>
            <a:ext cx="2540361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Productos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65703" y="4824000"/>
            <a:ext cx="265277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Mobiliario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65703" y="5291995"/>
            <a:ext cx="2604125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Decoración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65703" y="5692680"/>
            <a:ext cx="3525196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Cuentas por cobrar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78120" y="6104160"/>
            <a:ext cx="3223531" cy="2983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2"/>
              </a:lnSpc>
            </a:pPr>
            <a:r>
              <a:rPr lang="en-US" sz="1773">
                <a:solidFill>
                  <a:srgbClr val="000000"/>
                </a:solidFill>
                <a:latin typeface="Open Sans"/>
              </a:rPr>
              <a:t>Exisitencia de productos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99422" y="6497724"/>
            <a:ext cx="109046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Efectivo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41844" y="6965719"/>
            <a:ext cx="1651843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Equivalentes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42452" y="7300364"/>
            <a:ext cx="227602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Bienes y muebles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34025" y="2232317"/>
            <a:ext cx="4691949" cy="5438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9"/>
              </a:lnSpc>
            </a:pPr>
            <a:r>
              <a:rPr lang="en-US" sz="1706">
                <a:solidFill>
                  <a:srgbClr val="000000"/>
                </a:solidFill>
                <a:latin typeface="Open Sans"/>
              </a:rPr>
              <a:t>Competencia local: Evaluar cuántas otras barberías operan en tu área inmediata y qué servicios específicos ofrecen puede darte una idea inicial de la competencia directa.</a:t>
            </a:r>
          </a:p>
          <a:p>
            <a:pPr algn="ctr">
              <a:lnSpc>
                <a:spcPts val="2389"/>
              </a:lnSpc>
            </a:pPr>
            <a:r>
              <a:rPr lang="en-US" sz="1706">
                <a:solidFill>
                  <a:srgbClr val="000000"/>
                </a:solidFill>
                <a:latin typeface="Open Sans"/>
              </a:rPr>
              <a:t>2. Nicho de mercado: Si te especializas en un nicho particular como barbería vintage, grooming masculino de alta gama, o servicios específicos para ciertos tipos de cabello o barba, es posible que la competencia directa sea menor, pero aún así existirán otras opciones en el mercado general.</a:t>
            </a:r>
          </a:p>
          <a:p>
            <a:pPr algn="ctr">
              <a:lnSpc>
                <a:spcPts val="2389"/>
              </a:lnSpc>
            </a:pPr>
            <a:r>
              <a:rPr lang="en-US" sz="1706">
                <a:solidFill>
                  <a:srgbClr val="000000"/>
                </a:solidFill>
                <a:latin typeface="Open Sans"/>
              </a:rPr>
              <a:t>3. Servicios adicionales: Si además de los cortes de cabello y afeitado, ofreces productos de cuidado personal o servicios complementarios como tratamientos capilares, masajes faciales, etc., también debes considerar qué otras empresas similares cen servicios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6000" y="3215403"/>
            <a:ext cx="5939311" cy="2132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latin typeface="Open Sans"/>
              </a:rPr>
              <a:t>Cumplimiento legal: Es fundamental cumplir con las leyes tributarias locales, estatales y federales. El no hacerlo puede resultar en sanciones, multas e incluso acciones legales.</a:t>
            </a:r>
          </a:p>
          <a:p>
            <a:pPr algn="ctr">
              <a:lnSpc>
                <a:spcPts val="2419"/>
              </a:lnSpc>
            </a:pPr>
            <a:r>
              <a:rPr lang="en-US" sz="1728">
                <a:solidFill>
                  <a:srgbClr val="000000"/>
                </a:solidFill>
                <a:latin typeface="Open Sans"/>
              </a:rPr>
              <a:t>2. Estabilidad financiera: Pagar impuestos correctamente contribuye a la estabilidad financiera a largo plazo de la barbería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8086" y="7180596"/>
            <a:ext cx="5367226" cy="17308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33"/>
              </a:lnSpc>
            </a:pPr>
            <a:r>
              <a:rPr lang="en-US" sz="1952">
                <a:solidFill>
                  <a:srgbClr val="000000"/>
                </a:solidFill>
                <a:latin typeface="Open Sans"/>
              </a:rPr>
              <a:t>La liquidación de una empresa es un proceso complejo que implica varios pasos y procedimientos legales y financieros. Aquí te doy una visión general de cómo se puede llevar a cabo: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9007" y="-3432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74493" y="3467575"/>
            <a:ext cx="4214914" cy="617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3"/>
              </a:lnSpc>
            </a:pPr>
            <a:r>
              <a:rPr lang="en-US" sz="1788">
                <a:solidFill>
                  <a:srgbClr val="000000"/>
                </a:solidFill>
                <a:latin typeface="Open Sans"/>
              </a:rPr>
              <a:t>Tener una barbería profesional, y muy reconocida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44504" y="1484104"/>
            <a:ext cx="2083870" cy="298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7"/>
              </a:lnSpc>
            </a:pPr>
            <a:r>
              <a:rPr lang="en-US" sz="1776">
                <a:solidFill>
                  <a:srgbClr val="000000"/>
                </a:solidFill>
                <a:latin typeface="Open Sans"/>
              </a:rPr>
              <a:t>Tener una barbería: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74493" y="1773423"/>
            <a:ext cx="2456196" cy="368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1"/>
              </a:lnSpc>
            </a:pPr>
            <a:r>
              <a:rPr lang="en-US" sz="707">
                <a:solidFill>
                  <a:srgbClr val="000000"/>
                </a:solidFill>
                <a:latin typeface="Open Sans"/>
              </a:rPr>
              <a:t>sopre una parperia</a:t>
            </a:r>
          </a:p>
          <a:p>
            <a:pPr algn="ctr">
              <a:lnSpc>
                <a:spcPts val="991"/>
              </a:lnSpc>
            </a:pPr>
            <a:r>
              <a:rPr lang="en-US" sz="707">
                <a:solidFill>
                  <a:srgbClr val="000000"/>
                </a:solidFill>
                <a:latin typeface="Open Sans"/>
              </a:rPr>
              <a:t>Una barbería puede enfrentar varios tipos de problemas dependiendo de su ubicación, cliente objetivo y gestión.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803900" y="2585406"/>
            <a:ext cx="4756100" cy="438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41"/>
              </a:lnSpc>
            </a:pPr>
            <a:r>
              <a:rPr lang="en-US" sz="1244">
                <a:solidFill>
                  <a:srgbClr val="000000"/>
                </a:solidFill>
                <a:latin typeface="Open Sans"/>
              </a:rPr>
              <a:t>puede basarse en varios factores clave que hacen que este tipo de negocio sea viable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74493" y="8446088"/>
            <a:ext cx="1713317" cy="1303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235">
                <a:solidFill>
                  <a:srgbClr val="000000"/>
                </a:solidFill>
                <a:latin typeface="Open Sans"/>
              </a:rPr>
              <a:t>En el año 2026 vamos a inaugurar una barber shop. La fecha sería el 25 de julio de 2026 y habrán muchas actividades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81950" y="8637909"/>
            <a:ext cx="1865957" cy="469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1"/>
              </a:lnSpc>
            </a:pPr>
            <a:r>
              <a:rPr lang="en-US" sz="1308">
                <a:solidFill>
                  <a:srgbClr val="000000"/>
                </a:solidFill>
                <a:latin typeface="Open Sans"/>
              </a:rPr>
              <a:t>Mi persona Gerente: Ronny Solis Espinoza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305908" y="5317425"/>
            <a:ext cx="1590478" cy="16145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525">
                <a:solidFill>
                  <a:srgbClr val="000000"/>
                </a:solidFill>
                <a:latin typeface="Open Sans"/>
              </a:rPr>
              <a:t>Quiero Que mi negocio sea reconocido a nivel mundia, que sea muy profesional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6000" y="8051655"/>
            <a:ext cx="1876699" cy="2073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40"/>
              </a:lnSpc>
            </a:pPr>
            <a:r>
              <a:rPr lang="en-US" sz="1672">
                <a:solidFill>
                  <a:srgbClr val="000000"/>
                </a:solidFill>
                <a:latin typeface="Open Sans"/>
              </a:rPr>
              <a:t>Necesitamos lo principal, Máquinas de corte, mobiliarios, silla especia, sillones para los clientes et.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96095" y="5087299"/>
            <a:ext cx="1367810" cy="2065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5"/>
              </a:lnSpc>
            </a:pPr>
            <a:r>
              <a:rPr lang="en-US" sz="1289">
                <a:solidFill>
                  <a:srgbClr val="000000"/>
                </a:solidFill>
                <a:latin typeface="Open Sans"/>
              </a:rPr>
              <a:t>En una peluquería, se realiza una variedad de actividades centradas en el cuidado y el estilismo del cabello.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42307" y="5315709"/>
            <a:ext cx="1961593" cy="1591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4"/>
              </a:lnSpc>
            </a:pPr>
            <a:r>
              <a:rPr lang="en-US" sz="1503">
                <a:solidFill>
                  <a:srgbClr val="000000"/>
                </a:solidFill>
                <a:latin typeface="Open Sans"/>
              </a:rPr>
              <a:t>Para darme a conocer tanto mi persona como mi talento de cortar pelo y mi forma de ser, y ser reconocido 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17954" y="1844023"/>
            <a:ext cx="4981675" cy="59238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53"/>
              </a:lnSpc>
            </a:pPr>
            <a:r>
              <a:rPr lang="en-US" sz="1966">
                <a:solidFill>
                  <a:srgbClr val="000000"/>
                </a:solidFill>
                <a:latin typeface="Open Sans"/>
              </a:rPr>
              <a:t>Creatividad: La peluquería permite expresar la creatividad a través del diseño de cortes de cabello, peinados y técnicas de coloración. </a:t>
            </a:r>
            <a:r>
              <a:rPr lang="en-US" sz="1966">
                <a:solidFill>
                  <a:srgbClr val="000000"/>
                </a:solidFill>
                <a:latin typeface="Open Sans"/>
              </a:rPr>
              <a:t>Interacción social: Trabajar en una peluquería te brinda la oportunidad de interactuar con una variedad de personas y desarrollar habilidades sociales.</a:t>
            </a:r>
          </a:p>
          <a:p>
            <a:pPr algn="ctr">
              <a:lnSpc>
                <a:spcPts val="2753"/>
              </a:lnSpc>
            </a:pPr>
            <a:r>
              <a:rPr lang="en-US" sz="1966">
                <a:solidFill>
                  <a:srgbClr val="000000"/>
                </a:solidFill>
                <a:latin typeface="Open Sans"/>
              </a:rPr>
              <a:t>Transformación personal: Ver cómo un cliente sale con un nuevo look y mayor confianza puede ser gratificante y motivador.</a:t>
            </a:r>
          </a:p>
          <a:p>
            <a:pPr algn="ctr">
              <a:lnSpc>
                <a:spcPts val="2753"/>
              </a:lnSpc>
            </a:pPr>
            <a:r>
              <a:rPr lang="en-US" sz="1966">
                <a:solidFill>
                  <a:srgbClr val="000000"/>
                </a:solidFill>
                <a:latin typeface="Open Sans"/>
              </a:rPr>
              <a:t>. Habilidades técnicas:</a:t>
            </a:r>
          </a:p>
          <a:p>
            <a:pPr algn="ctr">
              <a:lnSpc>
                <a:spcPts val="2753"/>
              </a:lnSpc>
            </a:pPr>
            <a:r>
              <a:rPr lang="en-US" sz="1966">
                <a:solidFill>
                  <a:srgbClr val="000000"/>
                </a:solidFill>
                <a:latin typeface="Open Sans"/>
              </a:rPr>
              <a:t>Aprenderás habilidades técnicas específicas como el uso de herramientas de corte, técnicas de coloración, y tratamientos capilares.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2656" y="2137933"/>
            <a:ext cx="5771344" cy="4539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3"/>
              </a:lnSpc>
            </a:pPr>
            <a:r>
              <a:rPr lang="en-US" sz="2330">
                <a:solidFill>
                  <a:srgbClr val="000000"/>
                </a:solidFill>
                <a:latin typeface="Open Sans"/>
              </a:rPr>
              <a:t>Un negocio de barbería es una empresa que se dedica a ofrecer servicios de cuidado personal enfocados en el corte, arreglo y mantenimiento del cabello y la barba de hombres. Este tipo de negocio puede incluir servicios adicionales como afeitado tradicional, tratamientos capilares, teñido de barba, masajes faciales, y venta de productos especializados como champús, aceites, y cremas.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6851" y="-3432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13441" y="2082725"/>
            <a:ext cx="6142666" cy="6710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88"/>
              </a:lnSpc>
            </a:pPr>
            <a:r>
              <a:rPr lang="en-US" sz="1920">
                <a:solidFill>
                  <a:srgbClr val="000000"/>
                </a:solidFill>
                <a:latin typeface="Open Sans"/>
              </a:rPr>
              <a:t>Transformar y mejorar la apariencia de los clientes a través de cortes y peinados de alta calidad.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932907" y="3605593"/>
            <a:ext cx="6323200" cy="743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8"/>
              </a:lnSpc>
            </a:pPr>
            <a:r>
              <a:rPr lang="en-US" sz="1427">
                <a:solidFill>
                  <a:srgbClr val="000000"/>
                </a:solidFill>
                <a:latin typeface="Open Sans"/>
              </a:rPr>
              <a:t>Convertirse en el salón de belleza líder de la comunidad, reconocido por su excelencia en el servicio, innovación en estilos y compromiso con la satisfacción del cliente.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58269" y="6130093"/>
            <a:ext cx="2053009" cy="528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000000"/>
                </a:solidFill>
                <a:latin typeface="Open Sans"/>
              </a:rPr>
              <a:t>Propietario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19524" y="7928064"/>
            <a:ext cx="1130498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Gerente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667333" y="7928064"/>
            <a:ext cx="126890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Asistente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01039" y="9563255"/>
            <a:ext cx="119256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Estilistas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470165" y="7873676"/>
            <a:ext cx="1054307" cy="491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4"/>
              </a:lnSpc>
            </a:pPr>
            <a:r>
              <a:rPr lang="en-US" sz="1403">
                <a:solidFill>
                  <a:srgbClr val="000000"/>
                </a:solidFill>
                <a:latin typeface="Open Sans"/>
              </a:rPr>
              <a:t>Especialistas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47579" y="9563255"/>
            <a:ext cx="107439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Estética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13461" y="9746988"/>
            <a:ext cx="1176653" cy="189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4"/>
              </a:lnSpc>
            </a:pPr>
            <a:r>
              <a:rPr lang="en-US" sz="1117">
                <a:solidFill>
                  <a:srgbClr val="000000"/>
                </a:solidFill>
                <a:latin typeface="Open Sans"/>
              </a:rPr>
              <a:t>Estilista senior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95965" y="2818428"/>
            <a:ext cx="6045912" cy="844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52"/>
              </a:lnSpc>
            </a:pPr>
            <a:r>
              <a:rPr lang="en-US" sz="1608">
                <a:solidFill>
                  <a:srgbClr val="000000"/>
                </a:solidFill>
                <a:latin typeface="Open Sans"/>
              </a:rPr>
              <a:t>Implementar estas prácticas no solo mejora el bienestar de los empleados y la comunidad, sino que también fortalece la reputación y el éxito a largo plazo de la peluquería.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0752" y="5129933"/>
            <a:ext cx="5493248" cy="92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783">
                <a:solidFill>
                  <a:srgbClr val="000000"/>
                </a:solidFill>
                <a:latin typeface="Open Sans"/>
              </a:rPr>
              <a:t>implica adoptar prácticas que reduzcan el impacto ecológico y promuevan la conservación de recursos naturales.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5965" y="7225265"/>
            <a:ext cx="6045912" cy="1077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4"/>
              </a:lnSpc>
            </a:pPr>
            <a:r>
              <a:rPr lang="en-US" sz="2067">
                <a:solidFill>
                  <a:srgbClr val="000000"/>
                </a:solidFill>
                <a:latin typeface="Open Sans"/>
              </a:rPr>
              <a:t>mantener una gestión financiera saludable y en generar ingresos de manera sostenible a largo plazo.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88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45795" y="3116138"/>
            <a:ext cx="822658" cy="4255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2"/>
              </a:lnSpc>
            </a:pPr>
            <a:r>
              <a:rPr lang="en-US" sz="1144">
                <a:solidFill>
                  <a:srgbClr val="000000"/>
                </a:solidFill>
                <a:latin typeface="Open Sans"/>
              </a:rPr>
              <a:t>En una barbería, los socios clave son las alianzas y</a:t>
            </a:r>
          </a:p>
          <a:p>
            <a:pPr algn="ctr">
              <a:lnSpc>
                <a:spcPts val="1602"/>
              </a:lnSpc>
            </a:pPr>
            <a:r>
              <a:rPr lang="en-US" sz="1144">
                <a:solidFill>
                  <a:srgbClr val="000000"/>
                </a:solidFill>
                <a:latin typeface="Open Sans"/>
              </a:rPr>
              <a:t> relaciones que la barbería establece para optimizar sus operaciones, reducir riesgos y adquirir recursos o actividades importantes.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58695" y="2989434"/>
            <a:ext cx="952864" cy="17996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93"/>
              </a:lnSpc>
            </a:pPr>
            <a:r>
              <a:rPr lang="en-US" sz="923">
                <a:solidFill>
                  <a:srgbClr val="000000"/>
                </a:solidFill>
                <a:latin typeface="Open Sans"/>
              </a:rPr>
              <a:t>Corte y Estilizado de Cabello: Proporcionar servicios de corte de cabello según las preferencias del cliente, utilizando técnicas modernas y tradicionales.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58695" y="5562107"/>
            <a:ext cx="1113810" cy="1683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1"/>
              </a:lnSpc>
            </a:pPr>
            <a:r>
              <a:rPr lang="en-US" sz="951">
                <a:solidFill>
                  <a:srgbClr val="000000"/>
                </a:solidFill>
                <a:latin typeface="Open Sans"/>
              </a:rPr>
              <a:t>Un</a:t>
            </a:r>
          </a:p>
          <a:p>
            <a:pPr algn="ctr">
              <a:lnSpc>
                <a:spcPts val="1331"/>
              </a:lnSpc>
            </a:pPr>
            <a:r>
              <a:rPr lang="en-US" sz="951">
                <a:solidFill>
                  <a:srgbClr val="000000"/>
                </a:solidFill>
                <a:latin typeface="Open Sans"/>
              </a:rPr>
              <a:t>espacio físico adecuado en una ubicación accesible y visible, preferiblemente en áreas con alto tráfico peatonal o en zonas comerciales.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66360" y="3106613"/>
            <a:ext cx="1072754" cy="4071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5"/>
              </a:lnSpc>
            </a:pPr>
            <a:r>
              <a:rPr lang="en-US" sz="1275">
                <a:solidFill>
                  <a:srgbClr val="000000"/>
                </a:solidFill>
                <a:latin typeface="Open Sans"/>
              </a:rPr>
              <a:t>Ofrecemos cortes de cabello y arreglos de barba personalizados, realizados por barberos expertos y capacitados que se enfocan en satisfacer las preferencias y necesidades individuales de cada cliente.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743740" y="3133266"/>
            <a:ext cx="1044456" cy="1655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66"/>
              </a:lnSpc>
            </a:pPr>
            <a:r>
              <a:rPr lang="en-US" sz="1047">
                <a:solidFill>
                  <a:srgbClr val="000000"/>
                </a:solidFill>
                <a:latin typeface="Open Sans"/>
              </a:rPr>
              <a:t>La relación con el cliente en una barbería es crucial para construir lealtad, satisfacción y una experiencia memorable.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43740" y="5641437"/>
            <a:ext cx="1230466" cy="173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8"/>
              </a:lnSpc>
            </a:pPr>
            <a:r>
              <a:rPr lang="en-US" sz="1406">
                <a:solidFill>
                  <a:srgbClr val="000000"/>
                </a:solidFill>
                <a:latin typeface="Open Sans"/>
              </a:rPr>
              <a:t>El lugar donde se ofrecen los servicios y se interactúa directamente con los clientes.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64706" y="3197411"/>
            <a:ext cx="1061170" cy="4083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2"/>
              </a:lnSpc>
            </a:pPr>
            <a:r>
              <a:rPr lang="en-US" sz="1537">
                <a:solidFill>
                  <a:srgbClr val="000000"/>
                </a:solidFill>
                <a:latin typeface="Open Sans"/>
              </a:rPr>
              <a:t>Buscan cortes de pelo clásicos y bien cuidados que se adapten a un ambiente profesional. Valoran la puntualidad y la eficiencia.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07020" y="7991387"/>
            <a:ext cx="2971936" cy="952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9"/>
              </a:lnSpc>
            </a:pPr>
            <a:r>
              <a:rPr lang="en-US" sz="1821">
                <a:solidFill>
                  <a:srgbClr val="000000"/>
                </a:solidFill>
                <a:latin typeface="Open Sans"/>
              </a:rPr>
              <a:t>Alquiler, Licencia y permis, Seguros, Servicios públicos, Salarios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81577" y="7991387"/>
            <a:ext cx="2875360" cy="930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4"/>
              </a:lnSpc>
            </a:pPr>
            <a:r>
              <a:rPr lang="en-US" sz="1317">
                <a:solidFill>
                  <a:srgbClr val="000000"/>
                </a:solidFill>
                <a:latin typeface="Open Sans"/>
              </a:rPr>
              <a:t>pueden ser diversas y van más allá de los servicios tradicionales de corte de cabello. Aquí te presento algunas de las principales: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40003" y="3212351"/>
            <a:ext cx="2137347" cy="173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3"/>
              </a:lnSpc>
            </a:pPr>
            <a:r>
              <a:rPr lang="en-US" sz="1409">
                <a:solidFill>
                  <a:srgbClr val="000000"/>
                </a:solidFill>
                <a:latin typeface="Open Sans"/>
              </a:rPr>
              <a:t>Experiencia y habilidad del personal: Barberos altamente capacitados y experimentados que ofrecen cortes de alta calidad y atención al detalle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317672" y="3292495"/>
            <a:ext cx="2486328" cy="1654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69"/>
              </a:lnSpc>
            </a:pPr>
            <a:r>
              <a:rPr lang="en-US" sz="1335">
                <a:solidFill>
                  <a:srgbClr val="000000"/>
                </a:solidFill>
                <a:latin typeface="Open Sans"/>
              </a:rPr>
              <a:t>Saturación del mercado: Estar ubicado en una zona con demasiadas barberías cercanas, lo que puede reducir la cuota de mercado y aumentar la competencia por precios.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99593" y="5831464"/>
            <a:ext cx="2105906" cy="2200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7"/>
              </a:lnSpc>
            </a:pPr>
            <a:r>
              <a:rPr lang="en-US" sz="1241">
                <a:solidFill>
                  <a:srgbClr val="000000"/>
                </a:solidFill>
                <a:latin typeface="Open Sans"/>
              </a:rPr>
              <a:t>Demanda creciente: El interés por cuidados de barbería de alta calidad está en aumento.</a:t>
            </a:r>
          </a:p>
          <a:p>
            <a:pPr algn="ctr">
              <a:lnSpc>
                <a:spcPts val="1737"/>
              </a:lnSpc>
            </a:pPr>
            <a:r>
              <a:rPr lang="en-US" sz="1241">
                <a:solidFill>
                  <a:srgbClr val="000000"/>
                </a:solidFill>
                <a:latin typeface="Open Sans"/>
              </a:rPr>
              <a:t>2. Segmentación de mercado: Puedes especializarte en nichos específicos como grooming masculino, barbería vintage, o servicios premium.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250084" y="5971590"/>
            <a:ext cx="2553916" cy="19200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8"/>
              </a:lnSpc>
            </a:pPr>
            <a:r>
              <a:rPr lang="en-US" sz="1356">
                <a:solidFill>
                  <a:srgbClr val="000000"/>
                </a:solidFill>
                <a:latin typeface="Open Sans"/>
              </a:rPr>
              <a:t>Competencia: La presencia de otras barberías cercanas puede reducir tu base de clientes.</a:t>
            </a:r>
          </a:p>
          <a:p>
            <a:pPr algn="ctr">
              <a:lnSpc>
                <a:spcPts val="1898"/>
              </a:lnSpc>
            </a:pPr>
            <a:r>
              <a:rPr lang="en-US" sz="1356">
                <a:solidFill>
                  <a:srgbClr val="000000"/>
                </a:solidFill>
                <a:latin typeface="Open Sans"/>
              </a:rPr>
              <a:t>2. Cambios en la economía: Recesiones económicas pueden afectar el gasto discrecional en servicios de belleza y cuidado personal.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432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80000" y="1963275"/>
            <a:ext cx="2806258" cy="2849431"/>
          </a:xfrm>
          <a:custGeom>
            <a:avLst/>
            <a:gdLst/>
            <a:ahLst/>
            <a:cxnLst/>
            <a:rect r="r" b="b" t="t" l="l"/>
            <a:pathLst>
              <a:path h="2849431" w="2806258">
                <a:moveTo>
                  <a:pt x="0" y="0"/>
                </a:moveTo>
                <a:lnTo>
                  <a:pt x="2806258" y="0"/>
                </a:lnTo>
                <a:lnTo>
                  <a:pt x="2806258" y="2849431"/>
                </a:lnTo>
                <a:lnTo>
                  <a:pt x="0" y="28494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52412" y="7000084"/>
            <a:ext cx="1261433" cy="1206535"/>
          </a:xfrm>
          <a:custGeom>
            <a:avLst/>
            <a:gdLst/>
            <a:ahLst/>
            <a:cxnLst/>
            <a:rect r="r" b="b" t="t" l="l"/>
            <a:pathLst>
              <a:path h="1206535" w="1261433">
                <a:moveTo>
                  <a:pt x="0" y="0"/>
                </a:moveTo>
                <a:lnTo>
                  <a:pt x="1261433" y="0"/>
                </a:lnTo>
                <a:lnTo>
                  <a:pt x="1261433" y="1206535"/>
                </a:lnTo>
                <a:lnTo>
                  <a:pt x="0" y="12065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8935" b="-5051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99205" y="7000084"/>
            <a:ext cx="1092173" cy="1206535"/>
          </a:xfrm>
          <a:custGeom>
            <a:avLst/>
            <a:gdLst/>
            <a:ahLst/>
            <a:cxnLst/>
            <a:rect r="r" b="b" t="t" l="l"/>
            <a:pathLst>
              <a:path h="1206535" w="1092173">
                <a:moveTo>
                  <a:pt x="0" y="0"/>
                </a:moveTo>
                <a:lnTo>
                  <a:pt x="1092173" y="0"/>
                </a:lnTo>
                <a:lnTo>
                  <a:pt x="1092173" y="1206535"/>
                </a:lnTo>
                <a:lnTo>
                  <a:pt x="0" y="1206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15494" b="-20384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27309" y="7000084"/>
            <a:ext cx="1095517" cy="1206535"/>
          </a:xfrm>
          <a:custGeom>
            <a:avLst/>
            <a:gdLst/>
            <a:ahLst/>
            <a:cxnLst/>
            <a:rect r="r" b="b" t="t" l="l"/>
            <a:pathLst>
              <a:path h="1206535" w="1095517">
                <a:moveTo>
                  <a:pt x="0" y="0"/>
                </a:moveTo>
                <a:lnTo>
                  <a:pt x="1095517" y="0"/>
                </a:lnTo>
                <a:lnTo>
                  <a:pt x="1095517" y="1206535"/>
                </a:lnTo>
                <a:lnTo>
                  <a:pt x="0" y="1206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92468" y="5306184"/>
            <a:ext cx="3082616" cy="76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Estilo y tradición en cada corte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088" y="0"/>
            <a:ext cx="7562088" cy="10695432"/>
          </a:xfrm>
          <a:custGeom>
            <a:avLst/>
            <a:gdLst/>
            <a:ahLst/>
            <a:cxnLst/>
            <a:rect r="r" b="b" t="t" l="l"/>
            <a:pathLst>
              <a:path h="10695432" w="7562088">
                <a:moveTo>
                  <a:pt x="0" y="0"/>
                </a:moveTo>
                <a:lnTo>
                  <a:pt x="7562088" y="0"/>
                </a:lnTo>
                <a:lnTo>
                  <a:pt x="7562088" y="10695432"/>
                </a:lnTo>
                <a:lnTo>
                  <a:pt x="0" y="10695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5328" y="3355468"/>
            <a:ext cx="2218232" cy="327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2"/>
              </a:lnSpc>
            </a:pPr>
            <a:r>
              <a:rPr lang="en-US" sz="1902">
                <a:solidFill>
                  <a:srgbClr val="000000"/>
                </a:solidFill>
                <a:latin typeface="Open Sans"/>
              </a:rPr>
              <a:t>Alquiler: 150.000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1732" y="3796407"/>
            <a:ext cx="1674998" cy="300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1786">
                <a:solidFill>
                  <a:srgbClr val="000000"/>
                </a:solidFill>
                <a:latin typeface="Open Sans"/>
              </a:rPr>
              <a:t>Salario: 100,000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99991" y="4211079"/>
            <a:ext cx="2680009" cy="296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3"/>
              </a:lnSpc>
            </a:pPr>
            <a:r>
              <a:rPr lang="en-US" sz="1759">
                <a:solidFill>
                  <a:srgbClr val="000000"/>
                </a:solidFill>
                <a:latin typeface="Open Sans"/>
              </a:rPr>
              <a:t>Mantenimient: 50,000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11949" y="4612039"/>
            <a:ext cx="2064990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Seguros: 30,000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38844" y="5080034"/>
            <a:ext cx="1811200" cy="341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8"/>
              </a:lnSpc>
            </a:pPr>
            <a:r>
              <a:rPr lang="en-US" sz="1934">
                <a:solidFill>
                  <a:srgbClr val="000000"/>
                </a:solidFill>
                <a:latin typeface="Open Sans"/>
              </a:rPr>
              <a:t>Internet: 20,000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21732" y="5517147"/>
            <a:ext cx="1566540" cy="406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1"/>
              </a:lnSpc>
            </a:pPr>
            <a:r>
              <a:rPr lang="en-US" sz="2358">
                <a:solidFill>
                  <a:srgbClr val="000000"/>
                </a:solidFill>
                <a:latin typeface="Open Sans"/>
              </a:rPr>
              <a:t>Luz: 35,000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5795" y="5885370"/>
            <a:ext cx="1598414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Agua:15,000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74581" y="3374518"/>
            <a:ext cx="2798418" cy="316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3"/>
              </a:lnSpc>
            </a:pPr>
            <a:r>
              <a:rPr lang="en-US" sz="902">
                <a:solidFill>
                  <a:srgbClr val="000000"/>
                </a:solidFill>
                <a:latin typeface="Open Sans"/>
              </a:rPr>
              <a:t>Mantenimiento de</a:t>
            </a:r>
          </a:p>
          <a:p>
            <a:pPr algn="ctr">
              <a:lnSpc>
                <a:spcPts val="1263"/>
              </a:lnSpc>
            </a:pPr>
            <a:r>
              <a:rPr lang="en-US" sz="902">
                <a:solidFill>
                  <a:srgbClr val="000000"/>
                </a:solidFill>
                <a:latin typeface="Open Sans"/>
              </a:rPr>
              <a:t> máquinas : 40,000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161794" y="3796407"/>
            <a:ext cx="1756951" cy="223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0"/>
              </a:lnSpc>
            </a:pPr>
            <a:r>
              <a:rPr lang="en-US" sz="1279">
                <a:solidFill>
                  <a:srgbClr val="000000"/>
                </a:solidFill>
                <a:latin typeface="Open Sans"/>
              </a:rPr>
              <a:t>Aseo en el local: 15,000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95609" y="4211079"/>
            <a:ext cx="1556362" cy="2523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59"/>
              </a:lnSpc>
            </a:pPr>
            <a:r>
              <a:rPr lang="en-US" sz="1471">
                <a:solidFill>
                  <a:srgbClr val="000000"/>
                </a:solidFill>
                <a:latin typeface="Open Sans"/>
              </a:rPr>
              <a:t>Mobiliario: 55,000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361220" y="4704996"/>
            <a:ext cx="1225139" cy="261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1528">
                <a:solidFill>
                  <a:srgbClr val="000000"/>
                </a:solidFill>
                <a:latin typeface="Open Sans"/>
              </a:rPr>
              <a:t>Toallas: 3,500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070059" y="5049152"/>
            <a:ext cx="1940421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"/>
              </a:rPr>
              <a:t>Gillette: 15,000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70059" y="5526672"/>
            <a:ext cx="2087229" cy="26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67"/>
              </a:lnSpc>
            </a:pPr>
            <a:r>
              <a:rPr lang="en-US" sz="1548">
                <a:solidFill>
                  <a:srgbClr val="000000"/>
                </a:solidFill>
                <a:latin typeface="Open Sans"/>
              </a:rPr>
              <a:t>Aceite de afeitar: 5,000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361220" y="5944112"/>
            <a:ext cx="957121" cy="264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4"/>
              </a:lnSpc>
            </a:pPr>
            <a:r>
              <a:rPr lang="en-US" sz="1552">
                <a:solidFill>
                  <a:srgbClr val="000000"/>
                </a:solidFill>
                <a:latin typeface="Open Sans"/>
              </a:rPr>
              <a:t>Gell: 6,000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150044" y="7729156"/>
            <a:ext cx="1509482" cy="65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60"/>
              </a:lnSpc>
            </a:pPr>
            <a:r>
              <a:rPr lang="en-US" sz="3828">
                <a:solidFill>
                  <a:srgbClr val="000000"/>
                </a:solidFill>
                <a:latin typeface="Open Sans"/>
              </a:rPr>
              <a:t>₡4,000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DAGJEwTD7q4</dc:identifier>
  <dcterms:modified xsi:type="dcterms:W3CDTF">2011-08-01T06:04:30Z</dcterms:modified>
  <cp:revision>1</cp:revision>
  <dc:title>YE24-Cuaderno-de-trabajo</dc:title>
</cp:coreProperties>
</file>