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ileron" panose="020B0604020202020204" charset="0"/>
      <p:regular r:id="rId10"/>
    </p:embeddedFont>
    <p:embeddedFont>
      <p:font typeface="Aileron Bold" panose="020B0604020202020204" charset="0"/>
      <p:regular r:id="rId11"/>
    </p:embeddedFont>
    <p:embeddedFont>
      <p:font typeface="Arim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DM Serif Display" pitchFamily="2" charset="0"/>
      <p:regular r:id="rId21"/>
      <p:italic r:id="rId22"/>
    </p:embeddedFont>
    <p:embeddedFont>
      <p:font typeface="Helveticish" panose="020B0604020202020204" charset="0"/>
      <p:regular r:id="rId23"/>
    </p:embeddedFont>
    <p:embeddedFont>
      <p:font typeface="Helveticish Bold" panose="020B0604020202020204" charset="0"/>
      <p:regular r:id="rId24"/>
    </p:embeddedFont>
    <p:embeddedFont>
      <p:font typeface="Inter Heavy" panose="020B0604020202020204" charset="0"/>
      <p:regular r:id="rId25"/>
    </p:embeddedFont>
    <p:embeddedFont>
      <p:font typeface="Raleway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82601" y="5143500"/>
            <a:ext cx="4424516" cy="4114800"/>
          </a:xfrm>
          <a:custGeom>
            <a:avLst/>
            <a:gdLst/>
            <a:ahLst/>
            <a:cxnLst/>
            <a:rect l="l" t="t" r="r" b="b"/>
            <a:pathLst>
              <a:path w="4424516" h="4114800">
                <a:moveTo>
                  <a:pt x="0" y="0"/>
                </a:moveTo>
                <a:lnTo>
                  <a:pt x="4424516" y="0"/>
                </a:lnTo>
                <a:lnTo>
                  <a:pt x="44245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3" name="Freeform 3"/>
          <p:cNvSpPr/>
          <p:nvPr/>
        </p:nvSpPr>
        <p:spPr>
          <a:xfrm rot="-1519241">
            <a:off x="9796816" y="5560845"/>
            <a:ext cx="6902860" cy="4167602"/>
          </a:xfrm>
          <a:custGeom>
            <a:avLst/>
            <a:gdLst/>
            <a:ahLst/>
            <a:cxnLst/>
            <a:rect l="l" t="t" r="r" b="b"/>
            <a:pathLst>
              <a:path w="6902860" h="4167602">
                <a:moveTo>
                  <a:pt x="0" y="0"/>
                </a:moveTo>
                <a:lnTo>
                  <a:pt x="6902860" y="0"/>
                </a:lnTo>
                <a:lnTo>
                  <a:pt x="6902860" y="4167602"/>
                </a:lnTo>
                <a:lnTo>
                  <a:pt x="0" y="4167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" name="Freeform 4"/>
          <p:cNvSpPr/>
          <p:nvPr/>
        </p:nvSpPr>
        <p:spPr>
          <a:xfrm>
            <a:off x="2010394" y="5143500"/>
            <a:ext cx="5809684" cy="4531553"/>
          </a:xfrm>
          <a:custGeom>
            <a:avLst/>
            <a:gdLst/>
            <a:ahLst/>
            <a:cxnLst/>
            <a:rect l="l" t="t" r="r" b="b"/>
            <a:pathLst>
              <a:path w="5809684" h="4531553">
                <a:moveTo>
                  <a:pt x="0" y="0"/>
                </a:moveTo>
                <a:lnTo>
                  <a:pt x="5809684" y="0"/>
                </a:lnTo>
                <a:lnTo>
                  <a:pt x="5809684" y="4531553"/>
                </a:lnTo>
                <a:lnTo>
                  <a:pt x="0" y="45315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5" name="Freeform 5"/>
          <p:cNvSpPr/>
          <p:nvPr/>
        </p:nvSpPr>
        <p:spPr>
          <a:xfrm>
            <a:off x="10972800" y="339703"/>
            <a:ext cx="7315200" cy="3986784"/>
          </a:xfrm>
          <a:custGeom>
            <a:avLst/>
            <a:gdLst/>
            <a:ahLst/>
            <a:cxnLst/>
            <a:rect l="l" t="t" r="r" b="b"/>
            <a:pathLst>
              <a:path w="7315200" h="3986784">
                <a:moveTo>
                  <a:pt x="0" y="0"/>
                </a:moveTo>
                <a:lnTo>
                  <a:pt x="7315200" y="0"/>
                </a:lnTo>
                <a:lnTo>
                  <a:pt x="7315200" y="3986784"/>
                </a:lnTo>
                <a:lnTo>
                  <a:pt x="0" y="3986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6" name="TextBox 6"/>
          <p:cNvSpPr txBox="1"/>
          <p:nvPr/>
        </p:nvSpPr>
        <p:spPr>
          <a:xfrm>
            <a:off x="0" y="3196342"/>
            <a:ext cx="13088527" cy="166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08"/>
              </a:lnSpc>
            </a:pPr>
            <a:r>
              <a:rPr lang="en-US" sz="12103">
                <a:solidFill>
                  <a:srgbClr val="000000"/>
                </a:solidFill>
                <a:latin typeface="DM Serif Display"/>
              </a:rPr>
              <a:t>Delicious Fruits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3888" y="2209270"/>
            <a:ext cx="7087992" cy="81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8"/>
              </a:lnSpc>
            </a:pPr>
            <a:r>
              <a:rPr lang="en-US" sz="4592" spc="344">
                <a:solidFill>
                  <a:srgbClr val="000000"/>
                </a:solidFill>
                <a:latin typeface="DM Serif Display"/>
              </a:rPr>
              <a:t>CTP  CAÑAS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29463" y="3176839"/>
            <a:ext cx="7224420" cy="167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08"/>
              </a:lnSpc>
              <a:spcBef>
                <a:spcPct val="0"/>
              </a:spcBef>
            </a:pPr>
            <a:r>
              <a:rPr lang="en-US" sz="12103" u="none" strike="noStrike">
                <a:solidFill>
                  <a:srgbClr val="000000"/>
                </a:solidFill>
                <a:latin typeface="DM Serif Display"/>
              </a:rPr>
              <a:t>Misión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2147" y="5029200"/>
            <a:ext cx="9272658" cy="3319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8"/>
              </a:lnSpc>
            </a:pPr>
            <a:r>
              <a:rPr lang="en-US" sz="3505" spc="262">
                <a:solidFill>
                  <a:srgbClr val="000000"/>
                </a:solidFill>
                <a:latin typeface="Raleway"/>
              </a:rPr>
              <a:t>Ser reconocidos por la calidad de nuestros servicios y productos, mientras mantenemos un equipo original, sólido y profesional.</a:t>
            </a:r>
          </a:p>
          <a:p>
            <a:pPr algn="l">
              <a:lnSpc>
                <a:spcPts val="5258"/>
              </a:lnSpc>
            </a:pPr>
            <a:endParaRPr lang="en-US" sz="3505" spc="262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" name="Freeform 4"/>
          <p:cNvSpPr/>
          <p:nvPr/>
        </p:nvSpPr>
        <p:spPr>
          <a:xfrm rot="-8100000">
            <a:off x="5934313" y="-134443"/>
            <a:ext cx="4637615" cy="4900404"/>
          </a:xfrm>
          <a:custGeom>
            <a:avLst/>
            <a:gdLst/>
            <a:ahLst/>
            <a:cxnLst/>
            <a:rect l="l" t="t" r="r" b="b"/>
            <a:pathLst>
              <a:path w="4637615" h="4900404">
                <a:moveTo>
                  <a:pt x="0" y="0"/>
                </a:moveTo>
                <a:lnTo>
                  <a:pt x="4637614" y="0"/>
                </a:lnTo>
                <a:lnTo>
                  <a:pt x="4637614" y="4900404"/>
                </a:lnTo>
                <a:lnTo>
                  <a:pt x="0" y="4900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5" name="Freeform 5"/>
          <p:cNvSpPr/>
          <p:nvPr/>
        </p:nvSpPr>
        <p:spPr>
          <a:xfrm>
            <a:off x="10760947" y="4295073"/>
            <a:ext cx="6909786" cy="5389633"/>
          </a:xfrm>
          <a:custGeom>
            <a:avLst/>
            <a:gdLst/>
            <a:ahLst/>
            <a:cxnLst/>
            <a:rect l="l" t="t" r="r" b="b"/>
            <a:pathLst>
              <a:path w="6909786" h="5389633">
                <a:moveTo>
                  <a:pt x="0" y="0"/>
                </a:moveTo>
                <a:lnTo>
                  <a:pt x="6909786" y="0"/>
                </a:lnTo>
                <a:lnTo>
                  <a:pt x="6909786" y="5389633"/>
                </a:lnTo>
                <a:lnTo>
                  <a:pt x="0" y="53896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75639" y="1809951"/>
            <a:ext cx="12564275" cy="8229600"/>
          </a:xfrm>
          <a:custGeom>
            <a:avLst/>
            <a:gdLst/>
            <a:ahLst/>
            <a:cxnLst/>
            <a:rect l="l" t="t" r="r" b="b"/>
            <a:pathLst>
              <a:path w="12564275" h="8229600">
                <a:moveTo>
                  <a:pt x="0" y="0"/>
                </a:moveTo>
                <a:lnTo>
                  <a:pt x="12564275" y="0"/>
                </a:lnTo>
                <a:lnTo>
                  <a:pt x="1256427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3" name="TextBox 3"/>
          <p:cNvSpPr txBox="1"/>
          <p:nvPr/>
        </p:nvSpPr>
        <p:spPr>
          <a:xfrm>
            <a:off x="-232917" y="1717564"/>
            <a:ext cx="7951140" cy="166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708"/>
              </a:lnSpc>
              <a:spcBef>
                <a:spcPct val="0"/>
              </a:spcBef>
            </a:pPr>
            <a:r>
              <a:rPr lang="en-US" sz="12103" u="none" strike="noStrike">
                <a:solidFill>
                  <a:srgbClr val="000000"/>
                </a:solidFill>
                <a:latin typeface="DM Serif Display"/>
              </a:rPr>
              <a:t>Visión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4499" y="3440810"/>
            <a:ext cx="8654231" cy="478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0"/>
              </a:lnSpc>
            </a:pPr>
            <a:r>
              <a:rPr lang="en-US" sz="3147" spc="236">
                <a:solidFill>
                  <a:srgbClr val="000000"/>
                </a:solidFill>
                <a:latin typeface="Raleway"/>
              </a:rPr>
              <a:t>Ser una empresa comprometida con la innovación y creatividad, superando las expectativas de nuestros clientes con una amplia variedad de sabores para nuestro producto.</a:t>
            </a:r>
          </a:p>
          <a:p>
            <a:pPr algn="l">
              <a:lnSpc>
                <a:spcPts val="4720"/>
              </a:lnSpc>
            </a:pPr>
            <a:endParaRPr lang="en-US" sz="3147" spc="236">
              <a:solidFill>
                <a:srgbClr val="000000"/>
              </a:solidFill>
              <a:latin typeface="Raleway"/>
            </a:endParaRPr>
          </a:p>
          <a:p>
            <a:pPr algn="l">
              <a:lnSpc>
                <a:spcPts val="4720"/>
              </a:lnSpc>
            </a:pPr>
            <a:endParaRPr lang="en-US" sz="3147" spc="236">
              <a:solidFill>
                <a:srgbClr val="000000"/>
              </a:solidFill>
              <a:latin typeface="Raleway"/>
            </a:endParaRPr>
          </a:p>
          <a:p>
            <a:pPr algn="l">
              <a:lnSpc>
                <a:spcPts val="4720"/>
              </a:lnSpc>
            </a:pPr>
            <a:endParaRPr lang="en-US" sz="3147" spc="236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6388"/>
            <a:ext cx="18013704" cy="10250612"/>
          </a:xfrm>
          <a:custGeom>
            <a:avLst/>
            <a:gdLst/>
            <a:ahLst/>
            <a:cxnLst/>
            <a:rect l="l" t="t" r="r" b="b"/>
            <a:pathLst>
              <a:path w="18013704" h="10250612">
                <a:moveTo>
                  <a:pt x="0" y="0"/>
                </a:moveTo>
                <a:lnTo>
                  <a:pt x="18013704" y="0"/>
                </a:lnTo>
                <a:lnTo>
                  <a:pt x="18013704" y="10250612"/>
                </a:lnTo>
                <a:lnTo>
                  <a:pt x="0" y="10250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4" t="-1104" r="-1696"/>
            </a:stretch>
          </a:blipFill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455673" y="1833160"/>
            <a:ext cx="0" cy="1891885"/>
          </a:xfrm>
          <a:prstGeom prst="line">
            <a:avLst/>
          </a:prstGeom>
          <a:ln w="85725" cap="rnd">
            <a:solidFill>
              <a:srgbClr val="FACCC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3" name="AutoShape 3"/>
          <p:cNvSpPr/>
          <p:nvPr/>
        </p:nvSpPr>
        <p:spPr>
          <a:xfrm flipV="1">
            <a:off x="10455673" y="3652675"/>
            <a:ext cx="0" cy="1917918"/>
          </a:xfrm>
          <a:prstGeom prst="line">
            <a:avLst/>
          </a:prstGeom>
          <a:ln w="85725" cap="rnd">
            <a:solidFill>
              <a:srgbClr val="F6837E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4" name="AutoShape 4"/>
          <p:cNvSpPr/>
          <p:nvPr/>
        </p:nvSpPr>
        <p:spPr>
          <a:xfrm flipV="1">
            <a:off x="10455646" y="5424637"/>
            <a:ext cx="0" cy="1893782"/>
          </a:xfrm>
          <a:prstGeom prst="line">
            <a:avLst/>
          </a:prstGeom>
          <a:ln w="85725" cap="rnd">
            <a:solidFill>
              <a:srgbClr val="F25751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5" name="AutoShape 5"/>
          <p:cNvSpPr/>
          <p:nvPr/>
        </p:nvSpPr>
        <p:spPr>
          <a:xfrm flipV="1">
            <a:off x="10437996" y="7264719"/>
            <a:ext cx="0" cy="1761492"/>
          </a:xfrm>
          <a:prstGeom prst="line">
            <a:avLst/>
          </a:prstGeom>
          <a:ln w="85725" cap="rnd">
            <a:solidFill>
              <a:srgbClr val="DB363A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R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11043052" y="1562958"/>
            <a:ext cx="1693714" cy="2234118"/>
            <a:chOff x="0" y="0"/>
            <a:chExt cx="597301" cy="7878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7301" cy="787879"/>
            </a:xfrm>
            <a:custGeom>
              <a:avLst/>
              <a:gdLst/>
              <a:ahLst/>
              <a:cxnLst/>
              <a:rect l="l" t="t" r="r" b="b"/>
              <a:pathLst>
                <a:path w="597301" h="787879">
                  <a:moveTo>
                    <a:pt x="199208" y="768810"/>
                  </a:moveTo>
                  <a:cubicBezTo>
                    <a:pt x="229830" y="780324"/>
                    <a:pt x="264644" y="787879"/>
                    <a:pt x="298812" y="787879"/>
                  </a:cubicBezTo>
                  <a:cubicBezTo>
                    <a:pt x="332981" y="787879"/>
                    <a:pt x="365860" y="781402"/>
                    <a:pt x="396159" y="769888"/>
                  </a:cubicBezTo>
                  <a:cubicBezTo>
                    <a:pt x="396805" y="769529"/>
                    <a:pt x="397449" y="769529"/>
                    <a:pt x="398093" y="769169"/>
                  </a:cubicBezTo>
                  <a:cubicBezTo>
                    <a:pt x="511880" y="723114"/>
                    <a:pt x="595690" y="601500"/>
                    <a:pt x="597301" y="459931"/>
                  </a:cubicBezTo>
                  <a:lnTo>
                    <a:pt x="597301" y="0"/>
                  </a:lnTo>
                  <a:lnTo>
                    <a:pt x="0" y="0"/>
                  </a:lnTo>
                  <a:lnTo>
                    <a:pt x="0" y="459589"/>
                  </a:lnTo>
                  <a:cubicBezTo>
                    <a:pt x="1612" y="602219"/>
                    <a:pt x="84132" y="723834"/>
                    <a:pt x="199208" y="768810"/>
                  </a:cubicBezTo>
                  <a:close/>
                </a:path>
              </a:pathLst>
            </a:custGeom>
            <a:solidFill>
              <a:srgbClr val="FACCC5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9050"/>
              <a:ext cx="597301" cy="641829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492743" y="1994815"/>
            <a:ext cx="4033087" cy="42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2430">
                <a:solidFill>
                  <a:srgbClr val="022A3D"/>
                </a:solidFill>
                <a:latin typeface="Inter Heavy"/>
              </a:rPr>
              <a:t>Mantener</a:t>
            </a: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1065890" y="3377515"/>
            <a:ext cx="1656978" cy="2225178"/>
            <a:chOff x="0" y="0"/>
            <a:chExt cx="584346" cy="7847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84346" cy="784726"/>
            </a:xfrm>
            <a:custGeom>
              <a:avLst/>
              <a:gdLst/>
              <a:ahLst/>
              <a:cxnLst/>
              <a:rect l="l" t="t" r="r" b="b"/>
              <a:pathLst>
                <a:path w="584346" h="784726">
                  <a:moveTo>
                    <a:pt x="194887" y="765657"/>
                  </a:moveTo>
                  <a:cubicBezTo>
                    <a:pt x="224845" y="777171"/>
                    <a:pt x="258904" y="784726"/>
                    <a:pt x="292330" y="784726"/>
                  </a:cubicBezTo>
                  <a:cubicBezTo>
                    <a:pt x="325758" y="784726"/>
                    <a:pt x="357924" y="778249"/>
                    <a:pt x="387567" y="766736"/>
                  </a:cubicBezTo>
                  <a:cubicBezTo>
                    <a:pt x="388198" y="766376"/>
                    <a:pt x="388828" y="766376"/>
                    <a:pt x="389459" y="766017"/>
                  </a:cubicBezTo>
                  <a:cubicBezTo>
                    <a:pt x="500778" y="719961"/>
                    <a:pt x="582770" y="598347"/>
                    <a:pt x="584346" y="456848"/>
                  </a:cubicBezTo>
                  <a:lnTo>
                    <a:pt x="584346" y="0"/>
                  </a:lnTo>
                  <a:lnTo>
                    <a:pt x="0" y="0"/>
                  </a:lnTo>
                  <a:lnTo>
                    <a:pt x="0" y="456509"/>
                  </a:lnTo>
                  <a:cubicBezTo>
                    <a:pt x="1577" y="599066"/>
                    <a:pt x="82307" y="720681"/>
                    <a:pt x="194887" y="765657"/>
                  </a:cubicBezTo>
                  <a:close/>
                </a:path>
              </a:pathLst>
            </a:custGeom>
            <a:solidFill>
              <a:srgbClr val="F6837E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584346" cy="638676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1020961" y="5185466"/>
            <a:ext cx="1746836" cy="2225178"/>
            <a:chOff x="0" y="0"/>
            <a:chExt cx="616035" cy="7847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16035" cy="784726"/>
            </a:xfrm>
            <a:custGeom>
              <a:avLst/>
              <a:gdLst/>
              <a:ahLst/>
              <a:cxnLst/>
              <a:rect l="l" t="t" r="r" b="b"/>
              <a:pathLst>
                <a:path w="616035" h="784726">
                  <a:moveTo>
                    <a:pt x="205456" y="765657"/>
                  </a:moveTo>
                  <a:cubicBezTo>
                    <a:pt x="237039" y="777171"/>
                    <a:pt x="272944" y="784726"/>
                    <a:pt x="308184" y="784726"/>
                  </a:cubicBezTo>
                  <a:cubicBezTo>
                    <a:pt x="343424" y="784726"/>
                    <a:pt x="377335" y="778249"/>
                    <a:pt x="408584" y="766736"/>
                  </a:cubicBezTo>
                  <a:cubicBezTo>
                    <a:pt x="409250" y="766376"/>
                    <a:pt x="409915" y="766376"/>
                    <a:pt x="410579" y="766017"/>
                  </a:cubicBezTo>
                  <a:cubicBezTo>
                    <a:pt x="527935" y="719961"/>
                    <a:pt x="614373" y="598347"/>
                    <a:pt x="616035" y="456848"/>
                  </a:cubicBezTo>
                  <a:lnTo>
                    <a:pt x="616035" y="0"/>
                  </a:lnTo>
                  <a:lnTo>
                    <a:pt x="0" y="0"/>
                  </a:lnTo>
                  <a:lnTo>
                    <a:pt x="0" y="456509"/>
                  </a:lnTo>
                  <a:cubicBezTo>
                    <a:pt x="1662" y="599066"/>
                    <a:pt x="86770" y="720681"/>
                    <a:pt x="205456" y="765657"/>
                  </a:cubicBezTo>
                  <a:close/>
                </a:path>
              </a:pathLst>
            </a:custGeom>
            <a:solidFill>
              <a:srgbClr val="F25751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050"/>
              <a:ext cx="616035" cy="638676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1015933" y="7035177"/>
            <a:ext cx="1736514" cy="2245555"/>
            <a:chOff x="0" y="0"/>
            <a:chExt cx="616035" cy="7966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16035" cy="796620"/>
            </a:xfrm>
            <a:custGeom>
              <a:avLst/>
              <a:gdLst/>
              <a:ahLst/>
              <a:cxnLst/>
              <a:rect l="l" t="t" r="r" b="b"/>
              <a:pathLst>
                <a:path w="616035" h="796620">
                  <a:moveTo>
                    <a:pt x="205456" y="777551"/>
                  </a:moveTo>
                  <a:cubicBezTo>
                    <a:pt x="237039" y="789064"/>
                    <a:pt x="272944" y="796620"/>
                    <a:pt x="308184" y="796620"/>
                  </a:cubicBezTo>
                  <a:cubicBezTo>
                    <a:pt x="343424" y="796620"/>
                    <a:pt x="377335" y="790143"/>
                    <a:pt x="408584" y="778629"/>
                  </a:cubicBezTo>
                  <a:cubicBezTo>
                    <a:pt x="409250" y="778269"/>
                    <a:pt x="409915" y="778269"/>
                    <a:pt x="410579" y="777910"/>
                  </a:cubicBezTo>
                  <a:cubicBezTo>
                    <a:pt x="527935" y="731855"/>
                    <a:pt x="614373" y="610241"/>
                    <a:pt x="616035" y="468477"/>
                  </a:cubicBezTo>
                  <a:lnTo>
                    <a:pt x="616035" y="0"/>
                  </a:lnTo>
                  <a:lnTo>
                    <a:pt x="0" y="0"/>
                  </a:lnTo>
                  <a:lnTo>
                    <a:pt x="0" y="468129"/>
                  </a:lnTo>
                  <a:cubicBezTo>
                    <a:pt x="1662" y="610960"/>
                    <a:pt x="86770" y="732575"/>
                    <a:pt x="205456" y="777551"/>
                  </a:cubicBezTo>
                  <a:close/>
                </a:path>
              </a:pathLst>
            </a:custGeom>
            <a:solidFill>
              <a:srgbClr val="DB363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616035" cy="650570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831079" y="860846"/>
            <a:ext cx="821104" cy="9029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80"/>
              </a:lnSpc>
              <a:spcBef>
                <a:spcPct val="0"/>
              </a:spcBef>
            </a:pPr>
            <a:r>
              <a:rPr lang="en-US" sz="7504">
                <a:solidFill>
                  <a:srgbClr val="000000"/>
                </a:solidFill>
                <a:latin typeface="DM Serif Display"/>
              </a:rPr>
              <a:t>F</a:t>
            </a:r>
            <a:r>
              <a:rPr lang="en-US" sz="7504" u="none" strike="noStrike">
                <a:solidFill>
                  <a:srgbClr val="000000"/>
                </a:solidFill>
                <a:latin typeface="DM Serif Display"/>
              </a:rPr>
              <a:t>oda</a:t>
            </a:r>
          </a:p>
          <a:p>
            <a:pPr marL="0" lvl="0" indent="0" algn="ctr">
              <a:lnSpc>
                <a:spcPts val="7880"/>
              </a:lnSpc>
              <a:spcBef>
                <a:spcPct val="0"/>
              </a:spcBef>
            </a:pPr>
            <a:r>
              <a:rPr lang="en-US" sz="7504" u="none" strike="noStrike">
                <a:solidFill>
                  <a:srgbClr val="000000"/>
                </a:solidFill>
                <a:latin typeface="DM Serif Display"/>
              </a:rPr>
              <a:t>-Meca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02243" y="2404776"/>
            <a:ext cx="3748709" cy="1614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Desarrollar nuevos productos gastronómicos innovadores.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Capacitar nuestro equipo para asegurar la experiencia gastronómica.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Mantener el producto en optimas condiciones,con temperaturas ideales.</a:t>
            </a:r>
          </a:p>
          <a:p>
            <a:pPr algn="l">
              <a:lnSpc>
                <a:spcPts val="1849"/>
              </a:lnSpc>
            </a:pPr>
            <a:endParaRPr lang="en-US" sz="1320">
              <a:solidFill>
                <a:srgbClr val="022A3D"/>
              </a:solidFill>
              <a:latin typeface="Arimo"/>
            </a:endParaRPr>
          </a:p>
        </p:txBody>
      </p:sp>
      <p:grpSp>
        <p:nvGrpSpPr>
          <p:cNvPr id="21" name="Group 21"/>
          <p:cNvGrpSpPr/>
          <p:nvPr/>
        </p:nvGrpSpPr>
        <p:grpSpPr>
          <a:xfrm rot="5400000">
            <a:off x="5516804" y="7019800"/>
            <a:ext cx="1736514" cy="2245555"/>
            <a:chOff x="0" y="0"/>
            <a:chExt cx="616035" cy="7966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16035" cy="796620"/>
            </a:xfrm>
            <a:custGeom>
              <a:avLst/>
              <a:gdLst/>
              <a:ahLst/>
              <a:cxnLst/>
              <a:rect l="l" t="t" r="r" b="b"/>
              <a:pathLst>
                <a:path w="616035" h="796620">
                  <a:moveTo>
                    <a:pt x="205456" y="777551"/>
                  </a:moveTo>
                  <a:cubicBezTo>
                    <a:pt x="237039" y="789064"/>
                    <a:pt x="272944" y="796620"/>
                    <a:pt x="308184" y="796620"/>
                  </a:cubicBezTo>
                  <a:cubicBezTo>
                    <a:pt x="343424" y="796620"/>
                    <a:pt x="377335" y="790143"/>
                    <a:pt x="408584" y="778629"/>
                  </a:cubicBezTo>
                  <a:cubicBezTo>
                    <a:pt x="409250" y="778269"/>
                    <a:pt x="409915" y="778269"/>
                    <a:pt x="410579" y="777910"/>
                  </a:cubicBezTo>
                  <a:cubicBezTo>
                    <a:pt x="527935" y="731855"/>
                    <a:pt x="614373" y="610241"/>
                    <a:pt x="616035" y="468477"/>
                  </a:cubicBezTo>
                  <a:lnTo>
                    <a:pt x="616035" y="0"/>
                  </a:lnTo>
                  <a:lnTo>
                    <a:pt x="0" y="0"/>
                  </a:lnTo>
                  <a:lnTo>
                    <a:pt x="0" y="468129"/>
                  </a:lnTo>
                  <a:cubicBezTo>
                    <a:pt x="1662" y="610960"/>
                    <a:pt x="86770" y="732575"/>
                    <a:pt x="205456" y="777551"/>
                  </a:cubicBezTo>
                  <a:close/>
                </a:path>
              </a:pathLst>
            </a:custGeom>
            <a:solidFill>
              <a:srgbClr val="29431D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616035" cy="650570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509228" y="3809171"/>
            <a:ext cx="4033087" cy="42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2430">
                <a:solidFill>
                  <a:srgbClr val="022A3D"/>
                </a:solidFill>
                <a:latin typeface="Inter Heavy"/>
              </a:rPr>
              <a:t>Explotar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509228" y="4279015"/>
            <a:ext cx="3748709" cy="1157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Realizar una página web para administrar los pedidos de clientes.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Darnos a conocer por medio de eventos especiales(Restaurantes,catering service, familiares,etc.) y ferias de emprendedurismo.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509228" y="5676183"/>
            <a:ext cx="4033087" cy="42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2430">
                <a:solidFill>
                  <a:srgbClr val="022A3D"/>
                </a:solidFill>
                <a:latin typeface="Inter Heavy"/>
              </a:rPr>
              <a:t>Corregir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509228" y="6146027"/>
            <a:ext cx="3748709" cy="138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Expandir nuestra presencia con estrategias de marketing.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Aumentar la variedad de nuestros productos.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Desarrollar relaciones con múltiples proveedores o producir nuestra propia materia prima.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534185" y="7462049"/>
            <a:ext cx="4033087" cy="42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2430">
                <a:solidFill>
                  <a:srgbClr val="022A3D"/>
                </a:solidFill>
                <a:latin typeface="Inter Heavy"/>
              </a:rPr>
              <a:t>Afrontar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534185" y="7931893"/>
            <a:ext cx="3748709" cy="92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Analizar el mercado y tomar los datos para adaptarnos a él.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Realizar contratos a largo plazo con proveedores.</a:t>
            </a:r>
          </a:p>
        </p:txBody>
      </p:sp>
      <p:sp>
        <p:nvSpPr>
          <p:cNvPr id="30" name="AutoShape 30"/>
          <p:cNvSpPr/>
          <p:nvPr/>
        </p:nvSpPr>
        <p:spPr>
          <a:xfrm flipV="1">
            <a:off x="7832030" y="1898569"/>
            <a:ext cx="0" cy="1891885"/>
          </a:xfrm>
          <a:prstGeom prst="line">
            <a:avLst/>
          </a:prstGeom>
          <a:ln w="85725" cap="rnd">
            <a:solidFill>
              <a:srgbClr val="83A54A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31" name="AutoShape 31"/>
          <p:cNvSpPr/>
          <p:nvPr/>
        </p:nvSpPr>
        <p:spPr>
          <a:xfrm flipV="1">
            <a:off x="7832030" y="3718084"/>
            <a:ext cx="0" cy="1917918"/>
          </a:xfrm>
          <a:prstGeom prst="line">
            <a:avLst/>
          </a:prstGeom>
          <a:ln w="85725" cap="rnd">
            <a:solidFill>
              <a:srgbClr val="64814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32" name="AutoShape 32"/>
          <p:cNvSpPr/>
          <p:nvPr/>
        </p:nvSpPr>
        <p:spPr>
          <a:xfrm flipV="1">
            <a:off x="7832028" y="5490046"/>
            <a:ext cx="0" cy="1893782"/>
          </a:xfrm>
          <a:prstGeom prst="line">
            <a:avLst/>
          </a:prstGeom>
          <a:ln w="85725" cap="rnd">
            <a:solidFill>
              <a:srgbClr val="476B2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R"/>
          </a:p>
        </p:txBody>
      </p:sp>
      <p:sp>
        <p:nvSpPr>
          <p:cNvPr id="33" name="AutoShape 33"/>
          <p:cNvSpPr/>
          <p:nvPr/>
        </p:nvSpPr>
        <p:spPr>
          <a:xfrm flipV="1">
            <a:off x="7831138" y="7330128"/>
            <a:ext cx="0" cy="1696083"/>
          </a:xfrm>
          <a:prstGeom prst="line">
            <a:avLst/>
          </a:prstGeom>
          <a:ln w="85725" cap="rnd">
            <a:solidFill>
              <a:srgbClr val="29431D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R"/>
          </a:p>
        </p:txBody>
      </p:sp>
      <p:grpSp>
        <p:nvGrpSpPr>
          <p:cNvPr id="34" name="Group 34"/>
          <p:cNvGrpSpPr/>
          <p:nvPr/>
        </p:nvGrpSpPr>
        <p:grpSpPr>
          <a:xfrm rot="5400000">
            <a:off x="5543923" y="1547581"/>
            <a:ext cx="1693714" cy="2234118"/>
            <a:chOff x="0" y="0"/>
            <a:chExt cx="597301" cy="78787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97301" cy="787879"/>
            </a:xfrm>
            <a:custGeom>
              <a:avLst/>
              <a:gdLst/>
              <a:ahLst/>
              <a:cxnLst/>
              <a:rect l="l" t="t" r="r" b="b"/>
              <a:pathLst>
                <a:path w="597301" h="787879">
                  <a:moveTo>
                    <a:pt x="199208" y="768810"/>
                  </a:moveTo>
                  <a:cubicBezTo>
                    <a:pt x="229830" y="780324"/>
                    <a:pt x="264644" y="787879"/>
                    <a:pt x="298812" y="787879"/>
                  </a:cubicBezTo>
                  <a:cubicBezTo>
                    <a:pt x="332981" y="787879"/>
                    <a:pt x="365860" y="781402"/>
                    <a:pt x="396159" y="769888"/>
                  </a:cubicBezTo>
                  <a:cubicBezTo>
                    <a:pt x="396805" y="769529"/>
                    <a:pt x="397449" y="769529"/>
                    <a:pt x="398093" y="769169"/>
                  </a:cubicBezTo>
                  <a:cubicBezTo>
                    <a:pt x="511880" y="723114"/>
                    <a:pt x="595690" y="601500"/>
                    <a:pt x="597301" y="459931"/>
                  </a:cubicBezTo>
                  <a:lnTo>
                    <a:pt x="597301" y="0"/>
                  </a:lnTo>
                  <a:lnTo>
                    <a:pt x="0" y="0"/>
                  </a:lnTo>
                  <a:lnTo>
                    <a:pt x="0" y="459589"/>
                  </a:lnTo>
                  <a:cubicBezTo>
                    <a:pt x="1612" y="602219"/>
                    <a:pt x="84132" y="723834"/>
                    <a:pt x="199208" y="768810"/>
                  </a:cubicBezTo>
                  <a:close/>
                </a:path>
              </a:pathLst>
            </a:custGeom>
            <a:solidFill>
              <a:srgbClr val="83A54A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19050"/>
              <a:ext cx="597301" cy="641829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350815" y="1963995"/>
            <a:ext cx="4033087" cy="42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2430">
                <a:solidFill>
                  <a:srgbClr val="022A3D"/>
                </a:solidFill>
                <a:latin typeface="Inter Heavy"/>
              </a:rPr>
              <a:t> Fortalezas</a:t>
            </a:r>
          </a:p>
        </p:txBody>
      </p:sp>
      <p:grpSp>
        <p:nvGrpSpPr>
          <p:cNvPr id="38" name="Group 38"/>
          <p:cNvGrpSpPr/>
          <p:nvPr/>
        </p:nvGrpSpPr>
        <p:grpSpPr>
          <a:xfrm rot="5400000">
            <a:off x="5566761" y="3362139"/>
            <a:ext cx="1656978" cy="2225178"/>
            <a:chOff x="0" y="0"/>
            <a:chExt cx="584346" cy="78472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84346" cy="784726"/>
            </a:xfrm>
            <a:custGeom>
              <a:avLst/>
              <a:gdLst/>
              <a:ahLst/>
              <a:cxnLst/>
              <a:rect l="l" t="t" r="r" b="b"/>
              <a:pathLst>
                <a:path w="584346" h="784726">
                  <a:moveTo>
                    <a:pt x="194887" y="765657"/>
                  </a:moveTo>
                  <a:cubicBezTo>
                    <a:pt x="224845" y="777171"/>
                    <a:pt x="258904" y="784726"/>
                    <a:pt x="292330" y="784726"/>
                  </a:cubicBezTo>
                  <a:cubicBezTo>
                    <a:pt x="325758" y="784726"/>
                    <a:pt x="357924" y="778249"/>
                    <a:pt x="387567" y="766736"/>
                  </a:cubicBezTo>
                  <a:cubicBezTo>
                    <a:pt x="388198" y="766376"/>
                    <a:pt x="388828" y="766376"/>
                    <a:pt x="389459" y="766017"/>
                  </a:cubicBezTo>
                  <a:cubicBezTo>
                    <a:pt x="500778" y="719961"/>
                    <a:pt x="582770" y="598347"/>
                    <a:pt x="584346" y="456848"/>
                  </a:cubicBezTo>
                  <a:lnTo>
                    <a:pt x="584346" y="0"/>
                  </a:lnTo>
                  <a:lnTo>
                    <a:pt x="0" y="0"/>
                  </a:lnTo>
                  <a:lnTo>
                    <a:pt x="0" y="456509"/>
                  </a:lnTo>
                  <a:cubicBezTo>
                    <a:pt x="1577" y="599066"/>
                    <a:pt x="82307" y="720681"/>
                    <a:pt x="194887" y="765657"/>
                  </a:cubicBezTo>
                  <a:close/>
                </a:path>
              </a:pathLst>
            </a:custGeom>
            <a:solidFill>
              <a:srgbClr val="648145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19050"/>
              <a:ext cx="584346" cy="638676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5400000">
            <a:off x="5521832" y="5170090"/>
            <a:ext cx="1746836" cy="2225178"/>
            <a:chOff x="0" y="0"/>
            <a:chExt cx="616035" cy="78472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16035" cy="784726"/>
            </a:xfrm>
            <a:custGeom>
              <a:avLst/>
              <a:gdLst/>
              <a:ahLst/>
              <a:cxnLst/>
              <a:rect l="l" t="t" r="r" b="b"/>
              <a:pathLst>
                <a:path w="616035" h="784726">
                  <a:moveTo>
                    <a:pt x="205456" y="765657"/>
                  </a:moveTo>
                  <a:cubicBezTo>
                    <a:pt x="237039" y="777171"/>
                    <a:pt x="272944" y="784726"/>
                    <a:pt x="308184" y="784726"/>
                  </a:cubicBezTo>
                  <a:cubicBezTo>
                    <a:pt x="343424" y="784726"/>
                    <a:pt x="377335" y="778249"/>
                    <a:pt x="408584" y="766736"/>
                  </a:cubicBezTo>
                  <a:cubicBezTo>
                    <a:pt x="409250" y="766376"/>
                    <a:pt x="409915" y="766376"/>
                    <a:pt x="410579" y="766017"/>
                  </a:cubicBezTo>
                  <a:cubicBezTo>
                    <a:pt x="527935" y="719961"/>
                    <a:pt x="614373" y="598347"/>
                    <a:pt x="616035" y="456848"/>
                  </a:cubicBezTo>
                  <a:lnTo>
                    <a:pt x="616035" y="0"/>
                  </a:lnTo>
                  <a:lnTo>
                    <a:pt x="0" y="0"/>
                  </a:lnTo>
                  <a:lnTo>
                    <a:pt x="0" y="456509"/>
                  </a:lnTo>
                  <a:cubicBezTo>
                    <a:pt x="1662" y="599066"/>
                    <a:pt x="86770" y="720681"/>
                    <a:pt x="205456" y="765657"/>
                  </a:cubicBezTo>
                  <a:close/>
                </a:path>
              </a:pathLst>
            </a:custGeom>
            <a:solidFill>
              <a:srgbClr val="476B2D"/>
            </a:solidFill>
          </p:spPr>
          <p:txBody>
            <a:bodyPr/>
            <a:lstStyle/>
            <a:p>
              <a:endParaRPr lang="es-C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19050"/>
              <a:ext cx="616035" cy="638676"/>
            </a:xfrm>
            <a:prstGeom prst="rect">
              <a:avLst/>
            </a:prstGeom>
          </p:spPr>
          <p:txBody>
            <a:bodyPr lIns="27432" tIns="27432" rIns="27432" bIns="27432" rtlCol="0" anchor="ctr"/>
            <a:lstStyle/>
            <a:p>
              <a:pPr algn="ctr">
                <a:lnSpc>
                  <a:spcPts val="777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239263" y="2404776"/>
            <a:ext cx="3748709" cy="1385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Producto culinario innovador.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Ingredientes de calidad.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Saludable,es una fruta rica en nutrientes.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Versatil porque es una opcion atractiva para las personas que son alergicas al marisco, vegetarianos o  veganos.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7300" y="3778350"/>
            <a:ext cx="4033087" cy="42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2430">
                <a:solidFill>
                  <a:srgbClr val="022A3D"/>
                </a:solidFill>
                <a:latin typeface="Inter Heavy"/>
              </a:rPr>
              <a:t> Oportunidades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239263" y="4279015"/>
            <a:ext cx="3748709" cy="699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Segmeto de Mercado específicos.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Mayor demanda de alimentos saludables.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Colaboraciones y alianzas.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7300" y="5645362"/>
            <a:ext cx="4033087" cy="42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2430">
                <a:solidFill>
                  <a:srgbClr val="022A3D"/>
                </a:solidFill>
                <a:latin typeface="Inter Heavy"/>
              </a:rPr>
              <a:t> Debilidades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48203" y="6141773"/>
            <a:ext cx="3748709" cy="699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Falta de conocimiento de la marca.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Variedad limitada de productos.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Dependencia de proveedores externos.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92257" y="7431228"/>
            <a:ext cx="4033087" cy="42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2"/>
              </a:lnSpc>
            </a:pPr>
            <a:r>
              <a:rPr lang="en-US" sz="2430">
                <a:solidFill>
                  <a:srgbClr val="022A3D"/>
                </a:solidFill>
                <a:latin typeface="Inter Heavy"/>
              </a:rPr>
              <a:t> Amenazas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92257" y="7901073"/>
            <a:ext cx="3748709" cy="92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Competencia en el mercado de alimentos saludables.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Cambios en las tendencias de consumo.</a:t>
            </a:r>
          </a:p>
          <a:p>
            <a:pPr marL="285148" lvl="1" indent="-142574" algn="l">
              <a:lnSpc>
                <a:spcPts val="1849"/>
              </a:lnSpc>
              <a:buFont typeface="Arial"/>
              <a:buChar char="•"/>
            </a:pPr>
            <a:r>
              <a:rPr lang="en-US" sz="1320">
                <a:solidFill>
                  <a:srgbClr val="022A3D"/>
                </a:solidFill>
                <a:latin typeface="Arimo"/>
              </a:rPr>
              <a:t>Volatilidad de precios de la materia prima.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58565" y="628003"/>
            <a:ext cx="10236472" cy="258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53"/>
              </a:lnSpc>
              <a:spcBef>
                <a:spcPct val="0"/>
              </a:spcBef>
            </a:pPr>
            <a:r>
              <a:rPr lang="en-US" sz="9574" u="none" strike="noStrike">
                <a:solidFill>
                  <a:srgbClr val="000000"/>
                </a:solidFill>
                <a:latin typeface="DM Serif Display"/>
              </a:rPr>
              <a:t>Análisis de la competencia</a:t>
            </a:r>
          </a:p>
        </p:txBody>
      </p:sp>
      <p:sp>
        <p:nvSpPr>
          <p:cNvPr id="3" name="Freeform 3"/>
          <p:cNvSpPr/>
          <p:nvPr/>
        </p:nvSpPr>
        <p:spPr>
          <a:xfrm rot="9412164" flipH="1">
            <a:off x="9969030" y="-3381966"/>
            <a:ext cx="8000351" cy="6763933"/>
          </a:xfrm>
          <a:custGeom>
            <a:avLst/>
            <a:gdLst/>
            <a:ahLst/>
            <a:cxnLst/>
            <a:rect l="l" t="t" r="r" b="b"/>
            <a:pathLst>
              <a:path w="8000351" h="6763933">
                <a:moveTo>
                  <a:pt x="8000350" y="0"/>
                </a:moveTo>
                <a:lnTo>
                  <a:pt x="0" y="0"/>
                </a:lnTo>
                <a:lnTo>
                  <a:pt x="0" y="6763932"/>
                </a:lnTo>
                <a:lnTo>
                  <a:pt x="8000350" y="6763932"/>
                </a:lnTo>
                <a:lnTo>
                  <a:pt x="800035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" name="Freeform 4"/>
          <p:cNvSpPr/>
          <p:nvPr/>
        </p:nvSpPr>
        <p:spPr>
          <a:xfrm rot="-9781113">
            <a:off x="-1837106" y="5876334"/>
            <a:ext cx="8000351" cy="6763933"/>
          </a:xfrm>
          <a:custGeom>
            <a:avLst/>
            <a:gdLst/>
            <a:ahLst/>
            <a:cxnLst/>
            <a:rect l="l" t="t" r="r" b="b"/>
            <a:pathLst>
              <a:path w="8000351" h="6763933">
                <a:moveTo>
                  <a:pt x="0" y="0"/>
                </a:moveTo>
                <a:lnTo>
                  <a:pt x="8000351" y="0"/>
                </a:lnTo>
                <a:lnTo>
                  <a:pt x="8000351" y="6763932"/>
                </a:lnTo>
                <a:lnTo>
                  <a:pt x="0" y="6763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28700" y="3585447"/>
          <a:ext cx="16230600" cy="6522760"/>
        </p:xfrm>
        <a:graphic>
          <a:graphicData uri="http://schemas.openxmlformats.org/drawingml/2006/table">
            <a:tbl>
              <a:tblPr/>
              <a:tblGrid>
                <a:gridCol w="405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6908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3F0EB"/>
                          </a:solidFill>
                          <a:latin typeface="Helveticish Bold"/>
                        </a:rPr>
                        <a:t>Estrategia Competitiva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2D"/>
                    </a:solidFill>
                  </a:tcPr>
                </a:tc>
                <a:tc>
                  <a:txBody>
                    <a:bodyPr/>
                    <a:lstStyle/>
                    <a:p>
                      <a:pPr marL="474979" lvl="1" indent="-237490" algn="ctr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>
                          <a:solidFill>
                            <a:srgbClr val="F3F0EB"/>
                          </a:solidFill>
                          <a:latin typeface="Helveticish"/>
                        </a:rPr>
                        <a:t>Producto innovador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A54A"/>
                    </a:solidFill>
                  </a:tcPr>
                </a:tc>
                <a:tc>
                  <a:txBody>
                    <a:bodyPr/>
                    <a:lstStyle/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>
                          <a:solidFill>
                            <a:srgbClr val="4D4D4D"/>
                          </a:solidFill>
                          <a:latin typeface="Helveticish"/>
                        </a:rPr>
                        <a:t>Para todo público, especialmente para vegetarianos,veganos o alérgicos a los mariscos.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EB"/>
                    </a:solidFill>
                  </a:tcPr>
                </a:tc>
                <a:tc>
                  <a:txBody>
                    <a:bodyPr/>
                    <a:lstStyle/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>
                          <a:solidFill>
                            <a:srgbClr val="4D4D4D"/>
                          </a:solidFill>
                          <a:latin typeface="Helveticish"/>
                        </a:rPr>
                        <a:t>Producto fresco y de alta calidad.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852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>
                          <a:solidFill>
                            <a:srgbClr val="F3F0EB"/>
                          </a:solidFill>
                          <a:latin typeface="Helveticish"/>
                        </a:rPr>
                        <a:t>Ventaja competitiva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B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A54A"/>
                    </a:solidFill>
                  </a:tcPr>
                </a:tc>
                <a:tc>
                  <a:txBody>
                    <a:bodyPr/>
                    <a:lstStyle/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>
                          <a:solidFill>
                            <a:srgbClr val="4D4D4D"/>
                          </a:solidFill>
                          <a:latin typeface="Helveticish"/>
                        </a:rPr>
                        <a:t>Una ubicación estratégica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EB"/>
                    </a:solidFill>
                  </a:tcPr>
                </a:tc>
                <a:tc>
                  <a:txBody>
                    <a:bodyPr/>
                    <a:lstStyle/>
                    <a:p>
                      <a:pPr marL="474979" lvl="1" indent="-237490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>
                          <a:solidFill>
                            <a:srgbClr val="4D4D4D"/>
                          </a:solidFill>
                          <a:latin typeface="Helveticish"/>
                        </a:rPr>
                        <a:t>Un único producto que despierta los gustos e intriga, además un servicio al cliente excepcional.</a:t>
                      </a:r>
                      <a:endParaRPr lang="en-US" sz="1100"/>
                    </a:p>
                    <a:p>
                      <a:pPr algn="l">
                        <a:lnSpc>
                          <a:spcPts val="3079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 rot="-2590572" flipH="1">
            <a:off x="10114473" y="518452"/>
            <a:ext cx="714134" cy="1558626"/>
          </a:xfrm>
          <a:custGeom>
            <a:avLst/>
            <a:gdLst/>
            <a:ahLst/>
            <a:cxnLst/>
            <a:rect l="l" t="t" r="r" b="b"/>
            <a:pathLst>
              <a:path w="714134" h="1558626">
                <a:moveTo>
                  <a:pt x="714134" y="0"/>
                </a:moveTo>
                <a:lnTo>
                  <a:pt x="0" y="0"/>
                </a:lnTo>
                <a:lnTo>
                  <a:pt x="0" y="1558626"/>
                </a:lnTo>
                <a:lnTo>
                  <a:pt x="714134" y="1558626"/>
                </a:lnTo>
                <a:lnTo>
                  <a:pt x="7141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7" name="TextBox 7"/>
          <p:cNvSpPr txBox="1"/>
          <p:nvPr/>
        </p:nvSpPr>
        <p:spPr>
          <a:xfrm>
            <a:off x="5086350" y="7189823"/>
            <a:ext cx="3780209" cy="234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ctr">
              <a:lnSpc>
                <a:spcPts val="3079"/>
              </a:lnSpc>
              <a:buFont typeface="Arial"/>
              <a:buChar char="•"/>
            </a:pPr>
            <a:r>
              <a:rPr lang="en-US" sz="2199" u="none" strike="noStrike">
                <a:solidFill>
                  <a:srgbClr val="F3F0EB"/>
                </a:solidFill>
                <a:latin typeface="Helveticish Bold"/>
              </a:rPr>
              <a:t>Atiende a las necesidades de consumidores con restricciones alimentarias y zonas en con climas cálidos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6464" y="2779939"/>
            <a:ext cx="14995071" cy="6002111"/>
            <a:chOff x="0" y="0"/>
            <a:chExt cx="1526424" cy="6109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6424" cy="610985"/>
            </a:xfrm>
            <a:custGeom>
              <a:avLst/>
              <a:gdLst/>
              <a:ahLst/>
              <a:cxnLst/>
              <a:rect l="l" t="t" r="r" b="b"/>
              <a:pathLst>
                <a:path w="1526424" h="610985">
                  <a:moveTo>
                    <a:pt x="67626" y="0"/>
                  </a:moveTo>
                  <a:lnTo>
                    <a:pt x="1458798" y="0"/>
                  </a:lnTo>
                  <a:cubicBezTo>
                    <a:pt x="1476734" y="0"/>
                    <a:pt x="1493935" y="7125"/>
                    <a:pt x="1506617" y="19807"/>
                  </a:cubicBezTo>
                  <a:cubicBezTo>
                    <a:pt x="1519299" y="32489"/>
                    <a:pt x="1526424" y="49690"/>
                    <a:pt x="1526424" y="67626"/>
                  </a:cubicBezTo>
                  <a:lnTo>
                    <a:pt x="1526424" y="543359"/>
                  </a:lnTo>
                  <a:cubicBezTo>
                    <a:pt x="1526424" y="561295"/>
                    <a:pt x="1519299" y="578496"/>
                    <a:pt x="1506617" y="591178"/>
                  </a:cubicBezTo>
                  <a:cubicBezTo>
                    <a:pt x="1493935" y="603860"/>
                    <a:pt x="1476734" y="610985"/>
                    <a:pt x="1458798" y="610985"/>
                  </a:cubicBezTo>
                  <a:lnTo>
                    <a:pt x="67626" y="610985"/>
                  </a:lnTo>
                  <a:cubicBezTo>
                    <a:pt x="49690" y="610985"/>
                    <a:pt x="32489" y="603860"/>
                    <a:pt x="19807" y="591178"/>
                  </a:cubicBezTo>
                  <a:cubicBezTo>
                    <a:pt x="7125" y="578496"/>
                    <a:pt x="0" y="561295"/>
                    <a:pt x="0" y="543359"/>
                  </a:cubicBezTo>
                  <a:lnTo>
                    <a:pt x="0" y="67626"/>
                  </a:lnTo>
                  <a:cubicBezTo>
                    <a:pt x="0" y="49690"/>
                    <a:pt x="7125" y="32489"/>
                    <a:pt x="19807" y="19807"/>
                  </a:cubicBezTo>
                  <a:cubicBezTo>
                    <a:pt x="32489" y="7125"/>
                    <a:pt x="49690" y="0"/>
                    <a:pt x="676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2E2E2E"/>
              </a:solidFill>
              <a:prstDash val="sysDot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26424" cy="591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05373" y="2303689"/>
            <a:ext cx="5334000" cy="952500"/>
            <a:chOff x="0" y="0"/>
            <a:chExt cx="1184607" cy="2115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84607" cy="211537"/>
            </a:xfrm>
            <a:custGeom>
              <a:avLst/>
              <a:gdLst/>
              <a:ahLst/>
              <a:cxnLst/>
              <a:rect l="l" t="t" r="r" b="b"/>
              <a:pathLst>
                <a:path w="1184607" h="211537">
                  <a:moveTo>
                    <a:pt x="105769" y="0"/>
                  </a:moveTo>
                  <a:lnTo>
                    <a:pt x="1078839" y="0"/>
                  </a:lnTo>
                  <a:cubicBezTo>
                    <a:pt x="1106890" y="0"/>
                    <a:pt x="1133793" y="11143"/>
                    <a:pt x="1153629" y="30979"/>
                  </a:cubicBezTo>
                  <a:cubicBezTo>
                    <a:pt x="1173464" y="50814"/>
                    <a:pt x="1184607" y="77717"/>
                    <a:pt x="1184607" y="105769"/>
                  </a:cubicBezTo>
                  <a:lnTo>
                    <a:pt x="1184607" y="105769"/>
                  </a:lnTo>
                  <a:cubicBezTo>
                    <a:pt x="1184607" y="133820"/>
                    <a:pt x="1173464" y="160723"/>
                    <a:pt x="1153629" y="180558"/>
                  </a:cubicBezTo>
                  <a:cubicBezTo>
                    <a:pt x="1133793" y="200394"/>
                    <a:pt x="1106890" y="211537"/>
                    <a:pt x="1078839" y="211537"/>
                  </a:cubicBezTo>
                  <a:lnTo>
                    <a:pt x="105769" y="211537"/>
                  </a:lnTo>
                  <a:cubicBezTo>
                    <a:pt x="77717" y="211537"/>
                    <a:pt x="50814" y="200394"/>
                    <a:pt x="30979" y="180558"/>
                  </a:cubicBezTo>
                  <a:cubicBezTo>
                    <a:pt x="11143" y="160723"/>
                    <a:pt x="0" y="133820"/>
                    <a:pt x="0" y="105769"/>
                  </a:cubicBezTo>
                  <a:lnTo>
                    <a:pt x="0" y="105769"/>
                  </a:lnTo>
                  <a:cubicBezTo>
                    <a:pt x="0" y="77717"/>
                    <a:pt x="11143" y="50814"/>
                    <a:pt x="30979" y="30979"/>
                  </a:cubicBezTo>
                  <a:cubicBezTo>
                    <a:pt x="50814" y="11143"/>
                    <a:pt x="77717" y="0"/>
                    <a:pt x="105769" y="0"/>
                  </a:cubicBezTo>
                  <a:close/>
                </a:path>
              </a:pathLst>
            </a:custGeom>
            <a:solidFill>
              <a:srgbClr val="862D2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184607" cy="192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312">
                  <a:solidFill>
                    <a:srgbClr val="FFFFFF"/>
                  </a:solidFill>
                  <a:latin typeface="Aileron Bold"/>
                </a:rPr>
                <a:t>PRODUCTO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92724" y="2303689"/>
            <a:ext cx="5334000" cy="952500"/>
            <a:chOff x="0" y="0"/>
            <a:chExt cx="1184607" cy="2115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84607" cy="211537"/>
            </a:xfrm>
            <a:custGeom>
              <a:avLst/>
              <a:gdLst/>
              <a:ahLst/>
              <a:cxnLst/>
              <a:rect l="l" t="t" r="r" b="b"/>
              <a:pathLst>
                <a:path w="1184607" h="211537">
                  <a:moveTo>
                    <a:pt x="105769" y="0"/>
                  </a:moveTo>
                  <a:lnTo>
                    <a:pt x="1078839" y="0"/>
                  </a:lnTo>
                  <a:cubicBezTo>
                    <a:pt x="1106890" y="0"/>
                    <a:pt x="1133793" y="11143"/>
                    <a:pt x="1153629" y="30979"/>
                  </a:cubicBezTo>
                  <a:cubicBezTo>
                    <a:pt x="1173464" y="50814"/>
                    <a:pt x="1184607" y="77717"/>
                    <a:pt x="1184607" y="105769"/>
                  </a:cubicBezTo>
                  <a:lnTo>
                    <a:pt x="1184607" y="105769"/>
                  </a:lnTo>
                  <a:cubicBezTo>
                    <a:pt x="1184607" y="133820"/>
                    <a:pt x="1173464" y="160723"/>
                    <a:pt x="1153629" y="180558"/>
                  </a:cubicBezTo>
                  <a:cubicBezTo>
                    <a:pt x="1133793" y="200394"/>
                    <a:pt x="1106890" y="211537"/>
                    <a:pt x="1078839" y="211537"/>
                  </a:cubicBezTo>
                  <a:lnTo>
                    <a:pt x="105769" y="211537"/>
                  </a:lnTo>
                  <a:cubicBezTo>
                    <a:pt x="77717" y="211537"/>
                    <a:pt x="50814" y="200394"/>
                    <a:pt x="30979" y="180558"/>
                  </a:cubicBezTo>
                  <a:cubicBezTo>
                    <a:pt x="11143" y="160723"/>
                    <a:pt x="0" y="133820"/>
                    <a:pt x="0" y="105769"/>
                  </a:cubicBezTo>
                  <a:lnTo>
                    <a:pt x="0" y="105769"/>
                  </a:lnTo>
                  <a:cubicBezTo>
                    <a:pt x="0" y="77717"/>
                    <a:pt x="11143" y="50814"/>
                    <a:pt x="30979" y="30979"/>
                  </a:cubicBezTo>
                  <a:cubicBezTo>
                    <a:pt x="50814" y="11143"/>
                    <a:pt x="77717" y="0"/>
                    <a:pt x="105769" y="0"/>
                  </a:cubicBezTo>
                  <a:close/>
                </a:path>
              </a:pathLst>
            </a:custGeom>
            <a:solidFill>
              <a:srgbClr val="862D2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1184607" cy="192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312">
                  <a:solidFill>
                    <a:srgbClr val="FFFFFF"/>
                  </a:solidFill>
                  <a:latin typeface="Aileron Bold"/>
                </a:rPr>
                <a:t>ATRIBUTOS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05373" y="8305800"/>
            <a:ext cx="5334000" cy="952500"/>
            <a:chOff x="0" y="0"/>
            <a:chExt cx="1184607" cy="2115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84607" cy="211537"/>
            </a:xfrm>
            <a:custGeom>
              <a:avLst/>
              <a:gdLst/>
              <a:ahLst/>
              <a:cxnLst/>
              <a:rect l="l" t="t" r="r" b="b"/>
              <a:pathLst>
                <a:path w="1184607" h="211537">
                  <a:moveTo>
                    <a:pt x="105769" y="0"/>
                  </a:moveTo>
                  <a:lnTo>
                    <a:pt x="1078839" y="0"/>
                  </a:lnTo>
                  <a:cubicBezTo>
                    <a:pt x="1106890" y="0"/>
                    <a:pt x="1133793" y="11143"/>
                    <a:pt x="1153629" y="30979"/>
                  </a:cubicBezTo>
                  <a:cubicBezTo>
                    <a:pt x="1173464" y="50814"/>
                    <a:pt x="1184607" y="77717"/>
                    <a:pt x="1184607" y="105769"/>
                  </a:cubicBezTo>
                  <a:lnTo>
                    <a:pt x="1184607" y="105769"/>
                  </a:lnTo>
                  <a:cubicBezTo>
                    <a:pt x="1184607" y="133820"/>
                    <a:pt x="1173464" y="160723"/>
                    <a:pt x="1153629" y="180558"/>
                  </a:cubicBezTo>
                  <a:cubicBezTo>
                    <a:pt x="1133793" y="200394"/>
                    <a:pt x="1106890" y="211537"/>
                    <a:pt x="1078839" y="211537"/>
                  </a:cubicBezTo>
                  <a:lnTo>
                    <a:pt x="105769" y="211537"/>
                  </a:lnTo>
                  <a:cubicBezTo>
                    <a:pt x="77717" y="211537"/>
                    <a:pt x="50814" y="200394"/>
                    <a:pt x="30979" y="180558"/>
                  </a:cubicBezTo>
                  <a:cubicBezTo>
                    <a:pt x="11143" y="160723"/>
                    <a:pt x="0" y="133820"/>
                    <a:pt x="0" y="105769"/>
                  </a:cubicBezTo>
                  <a:lnTo>
                    <a:pt x="0" y="105769"/>
                  </a:lnTo>
                  <a:cubicBezTo>
                    <a:pt x="0" y="77717"/>
                    <a:pt x="11143" y="50814"/>
                    <a:pt x="30979" y="30979"/>
                  </a:cubicBezTo>
                  <a:cubicBezTo>
                    <a:pt x="50814" y="11143"/>
                    <a:pt x="77717" y="0"/>
                    <a:pt x="105769" y="0"/>
                  </a:cubicBezTo>
                  <a:close/>
                </a:path>
              </a:pathLst>
            </a:custGeom>
            <a:solidFill>
              <a:srgbClr val="F6837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1184607" cy="192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312">
                  <a:solidFill>
                    <a:srgbClr val="FFFFFF"/>
                  </a:solidFill>
                  <a:latin typeface="Aileron Bold"/>
                </a:rPr>
                <a:t>EMPAQUE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92724" y="8305800"/>
            <a:ext cx="5334000" cy="952500"/>
            <a:chOff x="0" y="0"/>
            <a:chExt cx="1184607" cy="2115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4607" cy="211537"/>
            </a:xfrm>
            <a:custGeom>
              <a:avLst/>
              <a:gdLst/>
              <a:ahLst/>
              <a:cxnLst/>
              <a:rect l="l" t="t" r="r" b="b"/>
              <a:pathLst>
                <a:path w="1184607" h="211537">
                  <a:moveTo>
                    <a:pt x="105769" y="0"/>
                  </a:moveTo>
                  <a:lnTo>
                    <a:pt x="1078839" y="0"/>
                  </a:lnTo>
                  <a:cubicBezTo>
                    <a:pt x="1106890" y="0"/>
                    <a:pt x="1133793" y="11143"/>
                    <a:pt x="1153629" y="30979"/>
                  </a:cubicBezTo>
                  <a:cubicBezTo>
                    <a:pt x="1173464" y="50814"/>
                    <a:pt x="1184607" y="77717"/>
                    <a:pt x="1184607" y="105769"/>
                  </a:cubicBezTo>
                  <a:lnTo>
                    <a:pt x="1184607" y="105769"/>
                  </a:lnTo>
                  <a:cubicBezTo>
                    <a:pt x="1184607" y="133820"/>
                    <a:pt x="1173464" y="160723"/>
                    <a:pt x="1153629" y="180558"/>
                  </a:cubicBezTo>
                  <a:cubicBezTo>
                    <a:pt x="1133793" y="200394"/>
                    <a:pt x="1106890" y="211537"/>
                    <a:pt x="1078839" y="211537"/>
                  </a:cubicBezTo>
                  <a:lnTo>
                    <a:pt x="105769" y="211537"/>
                  </a:lnTo>
                  <a:cubicBezTo>
                    <a:pt x="77717" y="211537"/>
                    <a:pt x="50814" y="200394"/>
                    <a:pt x="30979" y="180558"/>
                  </a:cubicBezTo>
                  <a:cubicBezTo>
                    <a:pt x="11143" y="160723"/>
                    <a:pt x="0" y="133820"/>
                    <a:pt x="0" y="105769"/>
                  </a:cubicBezTo>
                  <a:lnTo>
                    <a:pt x="0" y="105769"/>
                  </a:lnTo>
                  <a:cubicBezTo>
                    <a:pt x="0" y="77717"/>
                    <a:pt x="11143" y="50814"/>
                    <a:pt x="30979" y="30979"/>
                  </a:cubicBezTo>
                  <a:cubicBezTo>
                    <a:pt x="50814" y="11143"/>
                    <a:pt x="77717" y="0"/>
                    <a:pt x="105769" y="0"/>
                  </a:cubicBezTo>
                  <a:close/>
                </a:path>
              </a:pathLst>
            </a:custGeom>
            <a:solidFill>
              <a:srgbClr val="F6837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1184607" cy="1924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2312">
                  <a:solidFill>
                    <a:srgbClr val="FFFFFF"/>
                  </a:solidFill>
                  <a:latin typeface="Aileron Bold"/>
                </a:rPr>
                <a:t>PRECIO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07252" y="3508719"/>
            <a:ext cx="5334000" cy="1857828"/>
            <a:chOff x="0" y="0"/>
            <a:chExt cx="1316102" cy="45839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16102" cy="458397"/>
            </a:xfrm>
            <a:custGeom>
              <a:avLst/>
              <a:gdLst/>
              <a:ahLst/>
              <a:cxnLst/>
              <a:rect l="l" t="t" r="r" b="b"/>
              <a:pathLst>
                <a:path w="1316102" h="458397">
                  <a:moveTo>
                    <a:pt x="66766" y="0"/>
                  </a:moveTo>
                  <a:lnTo>
                    <a:pt x="1249336" y="0"/>
                  </a:lnTo>
                  <a:cubicBezTo>
                    <a:pt x="1267044" y="0"/>
                    <a:pt x="1284026" y="7034"/>
                    <a:pt x="1296547" y="19555"/>
                  </a:cubicBezTo>
                  <a:cubicBezTo>
                    <a:pt x="1309068" y="32076"/>
                    <a:pt x="1316102" y="49058"/>
                    <a:pt x="1316102" y="66766"/>
                  </a:cubicBezTo>
                  <a:lnTo>
                    <a:pt x="1316102" y="391632"/>
                  </a:lnTo>
                  <a:cubicBezTo>
                    <a:pt x="1316102" y="428505"/>
                    <a:pt x="1286210" y="458397"/>
                    <a:pt x="1249336" y="458397"/>
                  </a:cubicBezTo>
                  <a:lnTo>
                    <a:pt x="66766" y="458397"/>
                  </a:lnTo>
                  <a:cubicBezTo>
                    <a:pt x="29892" y="458397"/>
                    <a:pt x="0" y="428505"/>
                    <a:pt x="0" y="391632"/>
                  </a:cubicBezTo>
                  <a:lnTo>
                    <a:pt x="0" y="66766"/>
                  </a:lnTo>
                  <a:cubicBezTo>
                    <a:pt x="0" y="29892"/>
                    <a:pt x="29892" y="0"/>
                    <a:pt x="66766" y="0"/>
                  </a:cubicBezTo>
                  <a:close/>
                </a:path>
              </a:pathLst>
            </a:custGeom>
            <a:solidFill>
              <a:srgbClr val="FFEDE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316102" cy="496497"/>
            </a:xfrm>
            <a:prstGeom prst="rect">
              <a:avLst/>
            </a:prstGeom>
          </p:spPr>
          <p:txBody>
            <a:bodyPr lIns="228600" tIns="228600" rIns="228600" bIns="2286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2E2E2E"/>
                  </a:solidFill>
                  <a:latin typeface="Aileron"/>
                </a:rPr>
                <a:t>Nuestro producto es un ceviche a base de sandía, refrescante y de un costo accesible, una innovación saludable que ofrece una alternativa vegetariana o vegana al ceviche tradicional de pescado o mariscos.</a:t>
              </a:r>
            </a:p>
            <a:p>
              <a:pPr marL="0" lvl="0" indent="0" algn="ctr">
                <a:lnSpc>
                  <a:spcPts val="2240"/>
                </a:lnSpc>
                <a:spcBef>
                  <a:spcPct val="0"/>
                </a:spcBef>
              </a:pPr>
              <a:endParaRPr lang="en-US" sz="1600">
                <a:solidFill>
                  <a:srgbClr val="2E2E2E"/>
                </a:solidFill>
                <a:latin typeface="Aileron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94604" y="3508719"/>
            <a:ext cx="5334000" cy="2276475"/>
            <a:chOff x="0" y="0"/>
            <a:chExt cx="1316102" cy="56169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16102" cy="561694"/>
            </a:xfrm>
            <a:custGeom>
              <a:avLst/>
              <a:gdLst/>
              <a:ahLst/>
              <a:cxnLst/>
              <a:rect l="l" t="t" r="r" b="b"/>
              <a:pathLst>
                <a:path w="1316102" h="561694">
                  <a:moveTo>
                    <a:pt x="66766" y="0"/>
                  </a:moveTo>
                  <a:lnTo>
                    <a:pt x="1249336" y="0"/>
                  </a:lnTo>
                  <a:cubicBezTo>
                    <a:pt x="1267044" y="0"/>
                    <a:pt x="1284026" y="7034"/>
                    <a:pt x="1296547" y="19555"/>
                  </a:cubicBezTo>
                  <a:cubicBezTo>
                    <a:pt x="1309068" y="32076"/>
                    <a:pt x="1316102" y="49058"/>
                    <a:pt x="1316102" y="66766"/>
                  </a:cubicBezTo>
                  <a:lnTo>
                    <a:pt x="1316102" y="494928"/>
                  </a:lnTo>
                  <a:cubicBezTo>
                    <a:pt x="1316102" y="531802"/>
                    <a:pt x="1286210" y="561694"/>
                    <a:pt x="1249336" y="561694"/>
                  </a:cubicBezTo>
                  <a:lnTo>
                    <a:pt x="66766" y="561694"/>
                  </a:lnTo>
                  <a:cubicBezTo>
                    <a:pt x="29892" y="561694"/>
                    <a:pt x="0" y="531802"/>
                    <a:pt x="0" y="494928"/>
                  </a:cubicBezTo>
                  <a:lnTo>
                    <a:pt x="0" y="66766"/>
                  </a:lnTo>
                  <a:cubicBezTo>
                    <a:pt x="0" y="29892"/>
                    <a:pt x="29892" y="0"/>
                    <a:pt x="66766" y="0"/>
                  </a:cubicBezTo>
                  <a:close/>
                </a:path>
              </a:pathLst>
            </a:custGeom>
            <a:solidFill>
              <a:srgbClr val="FFEDE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316102" cy="599794"/>
            </a:xfrm>
            <a:prstGeom prst="rect">
              <a:avLst/>
            </a:prstGeom>
          </p:spPr>
          <p:txBody>
            <a:bodyPr lIns="228600" tIns="228600" rIns="228600" bIns="228600" rtlCol="0" anchor="ctr"/>
            <a:lstStyle/>
            <a:p>
              <a:pPr marL="345441" lvl="1" indent="-172721" algn="ctr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2E2E2E"/>
                  </a:solidFill>
                  <a:latin typeface="Aileron"/>
                </a:rPr>
                <a:t>Es un producto de buena calidad y además natural a base de sandia.</a:t>
              </a:r>
            </a:p>
            <a:p>
              <a:pPr marL="345441" lvl="1" indent="-172721" algn="ctr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2E2E2E"/>
                  </a:solidFill>
                  <a:latin typeface="Aileron"/>
                </a:rPr>
                <a:t>Tiene un precio accesible.</a:t>
              </a:r>
            </a:p>
            <a:p>
              <a:pPr marL="345441" lvl="1" indent="-172721" algn="ctr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2E2E2E"/>
                  </a:solidFill>
                  <a:latin typeface="Aileron"/>
                </a:rPr>
                <a:t>Es para las personas veganas o que no pueden consumir mariscos.</a:t>
              </a:r>
            </a:p>
            <a:p>
              <a:pPr marL="345441" lvl="1" indent="-172721" algn="ctr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2E2E2E"/>
                  </a:solidFill>
                  <a:latin typeface="Aileron"/>
                </a:rPr>
                <a:t>Es rica en antioxidantes como la vitamina C y el licopeno.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207252" y="6185697"/>
            <a:ext cx="5334000" cy="1857828"/>
            <a:chOff x="0" y="0"/>
            <a:chExt cx="1316102" cy="45839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316102" cy="458397"/>
            </a:xfrm>
            <a:custGeom>
              <a:avLst/>
              <a:gdLst/>
              <a:ahLst/>
              <a:cxnLst/>
              <a:rect l="l" t="t" r="r" b="b"/>
              <a:pathLst>
                <a:path w="1316102" h="458397">
                  <a:moveTo>
                    <a:pt x="66766" y="0"/>
                  </a:moveTo>
                  <a:lnTo>
                    <a:pt x="1249336" y="0"/>
                  </a:lnTo>
                  <a:cubicBezTo>
                    <a:pt x="1267044" y="0"/>
                    <a:pt x="1284026" y="7034"/>
                    <a:pt x="1296547" y="19555"/>
                  </a:cubicBezTo>
                  <a:cubicBezTo>
                    <a:pt x="1309068" y="32076"/>
                    <a:pt x="1316102" y="49058"/>
                    <a:pt x="1316102" y="66766"/>
                  </a:cubicBezTo>
                  <a:lnTo>
                    <a:pt x="1316102" y="391632"/>
                  </a:lnTo>
                  <a:cubicBezTo>
                    <a:pt x="1316102" y="428505"/>
                    <a:pt x="1286210" y="458397"/>
                    <a:pt x="1249336" y="458397"/>
                  </a:cubicBezTo>
                  <a:lnTo>
                    <a:pt x="66766" y="458397"/>
                  </a:lnTo>
                  <a:cubicBezTo>
                    <a:pt x="29892" y="458397"/>
                    <a:pt x="0" y="428505"/>
                    <a:pt x="0" y="391632"/>
                  </a:cubicBezTo>
                  <a:lnTo>
                    <a:pt x="0" y="66766"/>
                  </a:lnTo>
                  <a:cubicBezTo>
                    <a:pt x="0" y="29892"/>
                    <a:pt x="29892" y="0"/>
                    <a:pt x="66766" y="0"/>
                  </a:cubicBezTo>
                  <a:close/>
                </a:path>
              </a:pathLst>
            </a:custGeom>
            <a:solidFill>
              <a:srgbClr val="FFEDE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316102" cy="496497"/>
            </a:xfrm>
            <a:prstGeom prst="rect">
              <a:avLst/>
            </a:prstGeom>
          </p:spPr>
          <p:txBody>
            <a:bodyPr lIns="228600" tIns="228600" rIns="228600" bIns="2286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2E2E2E"/>
                  </a:solidFill>
                  <a:latin typeface="Aileron"/>
                </a:rPr>
                <a:t>Es un vaso de 8 onzas con tapa, de material biodegradable por lo tanto es un producto que va de la mano con el medio ambiente.</a:t>
              </a:r>
            </a:p>
            <a:p>
              <a:pPr marL="0" lvl="0" indent="0" algn="ctr">
                <a:lnSpc>
                  <a:spcPts val="2240"/>
                </a:lnSpc>
                <a:spcBef>
                  <a:spcPct val="0"/>
                </a:spcBef>
              </a:pPr>
              <a:endParaRPr lang="en-US" sz="1600">
                <a:solidFill>
                  <a:srgbClr val="2E2E2E"/>
                </a:solidFill>
                <a:latin typeface="Aileron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94604" y="6042369"/>
            <a:ext cx="5334000" cy="2000250"/>
            <a:chOff x="0" y="0"/>
            <a:chExt cx="1316102" cy="49353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16102" cy="493538"/>
            </a:xfrm>
            <a:custGeom>
              <a:avLst/>
              <a:gdLst/>
              <a:ahLst/>
              <a:cxnLst/>
              <a:rect l="l" t="t" r="r" b="b"/>
              <a:pathLst>
                <a:path w="1316102" h="493538">
                  <a:moveTo>
                    <a:pt x="66766" y="0"/>
                  </a:moveTo>
                  <a:lnTo>
                    <a:pt x="1249336" y="0"/>
                  </a:lnTo>
                  <a:cubicBezTo>
                    <a:pt x="1267044" y="0"/>
                    <a:pt x="1284026" y="7034"/>
                    <a:pt x="1296547" y="19555"/>
                  </a:cubicBezTo>
                  <a:cubicBezTo>
                    <a:pt x="1309068" y="32076"/>
                    <a:pt x="1316102" y="49058"/>
                    <a:pt x="1316102" y="66766"/>
                  </a:cubicBezTo>
                  <a:lnTo>
                    <a:pt x="1316102" y="426773"/>
                  </a:lnTo>
                  <a:cubicBezTo>
                    <a:pt x="1316102" y="463646"/>
                    <a:pt x="1286210" y="493538"/>
                    <a:pt x="1249336" y="493538"/>
                  </a:cubicBezTo>
                  <a:lnTo>
                    <a:pt x="66766" y="493538"/>
                  </a:lnTo>
                  <a:cubicBezTo>
                    <a:pt x="29892" y="493538"/>
                    <a:pt x="0" y="463646"/>
                    <a:pt x="0" y="426773"/>
                  </a:cubicBezTo>
                  <a:lnTo>
                    <a:pt x="0" y="66766"/>
                  </a:lnTo>
                  <a:cubicBezTo>
                    <a:pt x="0" y="29892"/>
                    <a:pt x="29892" y="0"/>
                    <a:pt x="66766" y="0"/>
                  </a:cubicBezTo>
                  <a:close/>
                </a:path>
              </a:pathLst>
            </a:custGeom>
            <a:solidFill>
              <a:srgbClr val="FFEDE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316102" cy="531638"/>
            </a:xfrm>
            <a:prstGeom prst="rect">
              <a:avLst/>
            </a:prstGeom>
          </p:spPr>
          <p:txBody>
            <a:bodyPr lIns="228600" tIns="228600" rIns="228600" bIns="228600" rtlCol="0" anchor="ctr"/>
            <a:lstStyle/>
            <a:p>
              <a:pPr marL="0" lvl="0" indent="0" algn="ctr">
                <a:lnSpc>
                  <a:spcPts val="2240"/>
                </a:lnSpc>
                <a:spcBef>
                  <a:spcPct val="0"/>
                </a:spcBef>
              </a:pPr>
              <a:r>
                <a:rPr lang="en-US" sz="1600">
                  <a:solidFill>
                    <a:srgbClr val="2E2E2E"/>
                  </a:solidFill>
                  <a:latin typeface="Aileron"/>
                </a:rPr>
                <a:t>El ceviche de sandía tiene una ventaja importante en cuanto a costo en comparanza con sus competidores. Debido a su bajo costo en ingredientes, el ceviche de sandía se puede vender por tan solo 1500 colones, según la mayoría de personas que fueron encuestadas previamente.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83232" y="3841119"/>
            <a:ext cx="1334706" cy="1335449"/>
            <a:chOff x="0" y="0"/>
            <a:chExt cx="714177" cy="7145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14177" cy="714575"/>
            </a:xfrm>
            <a:custGeom>
              <a:avLst/>
              <a:gdLst/>
              <a:ahLst/>
              <a:cxnLst/>
              <a:rect l="l" t="t" r="r" b="b"/>
              <a:pathLst>
                <a:path w="714177" h="714575">
                  <a:moveTo>
                    <a:pt x="357089" y="0"/>
                  </a:moveTo>
                  <a:cubicBezTo>
                    <a:pt x="159874" y="0"/>
                    <a:pt x="0" y="159963"/>
                    <a:pt x="0" y="357287"/>
                  </a:cubicBezTo>
                  <a:cubicBezTo>
                    <a:pt x="0" y="554612"/>
                    <a:pt x="159874" y="714575"/>
                    <a:pt x="357089" y="714575"/>
                  </a:cubicBezTo>
                  <a:cubicBezTo>
                    <a:pt x="554303" y="714575"/>
                    <a:pt x="714177" y="554612"/>
                    <a:pt x="714177" y="357287"/>
                  </a:cubicBezTo>
                  <a:cubicBezTo>
                    <a:pt x="714177" y="159963"/>
                    <a:pt x="554303" y="0"/>
                    <a:pt x="357089" y="0"/>
                  </a:cubicBezTo>
                  <a:lnTo>
                    <a:pt x="357089" y="0"/>
                  </a:lnTo>
                  <a:close/>
                </a:path>
              </a:pathLst>
            </a:custGeom>
            <a:solidFill>
              <a:srgbClr val="DB363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6954" y="28891"/>
              <a:ext cx="580269" cy="61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974182" y="3841119"/>
            <a:ext cx="1334706" cy="1335449"/>
            <a:chOff x="0" y="0"/>
            <a:chExt cx="714177" cy="71457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14177" cy="714575"/>
            </a:xfrm>
            <a:custGeom>
              <a:avLst/>
              <a:gdLst/>
              <a:ahLst/>
              <a:cxnLst/>
              <a:rect l="l" t="t" r="r" b="b"/>
              <a:pathLst>
                <a:path w="714177" h="714575">
                  <a:moveTo>
                    <a:pt x="357089" y="0"/>
                  </a:moveTo>
                  <a:cubicBezTo>
                    <a:pt x="159874" y="0"/>
                    <a:pt x="0" y="159963"/>
                    <a:pt x="0" y="357287"/>
                  </a:cubicBezTo>
                  <a:cubicBezTo>
                    <a:pt x="0" y="554612"/>
                    <a:pt x="159874" y="714575"/>
                    <a:pt x="357089" y="714575"/>
                  </a:cubicBezTo>
                  <a:cubicBezTo>
                    <a:pt x="554303" y="714575"/>
                    <a:pt x="714177" y="554612"/>
                    <a:pt x="714177" y="357287"/>
                  </a:cubicBezTo>
                  <a:cubicBezTo>
                    <a:pt x="714177" y="159963"/>
                    <a:pt x="554303" y="0"/>
                    <a:pt x="357089" y="0"/>
                  </a:cubicBezTo>
                  <a:lnTo>
                    <a:pt x="357089" y="0"/>
                  </a:lnTo>
                  <a:close/>
                </a:path>
              </a:pathLst>
            </a:custGeom>
            <a:solidFill>
              <a:srgbClr val="DB363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954" y="28891"/>
              <a:ext cx="580269" cy="61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79111" y="6456975"/>
            <a:ext cx="1334706" cy="1335449"/>
            <a:chOff x="0" y="0"/>
            <a:chExt cx="714177" cy="71457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14177" cy="714575"/>
            </a:xfrm>
            <a:custGeom>
              <a:avLst/>
              <a:gdLst/>
              <a:ahLst/>
              <a:cxnLst/>
              <a:rect l="l" t="t" r="r" b="b"/>
              <a:pathLst>
                <a:path w="714177" h="714575">
                  <a:moveTo>
                    <a:pt x="357089" y="0"/>
                  </a:moveTo>
                  <a:cubicBezTo>
                    <a:pt x="159874" y="0"/>
                    <a:pt x="0" y="159963"/>
                    <a:pt x="0" y="357287"/>
                  </a:cubicBezTo>
                  <a:cubicBezTo>
                    <a:pt x="0" y="554612"/>
                    <a:pt x="159874" y="714575"/>
                    <a:pt x="357089" y="714575"/>
                  </a:cubicBezTo>
                  <a:cubicBezTo>
                    <a:pt x="554303" y="714575"/>
                    <a:pt x="714177" y="554612"/>
                    <a:pt x="714177" y="357287"/>
                  </a:cubicBezTo>
                  <a:cubicBezTo>
                    <a:pt x="714177" y="159963"/>
                    <a:pt x="554303" y="0"/>
                    <a:pt x="357089" y="0"/>
                  </a:cubicBezTo>
                  <a:lnTo>
                    <a:pt x="357089" y="0"/>
                  </a:lnTo>
                  <a:close/>
                </a:path>
              </a:pathLst>
            </a:custGeom>
            <a:solidFill>
              <a:srgbClr val="F2575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66954" y="28891"/>
              <a:ext cx="580269" cy="61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974182" y="6579219"/>
            <a:ext cx="1334706" cy="1335449"/>
            <a:chOff x="0" y="0"/>
            <a:chExt cx="714177" cy="71457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714177" cy="714575"/>
            </a:xfrm>
            <a:custGeom>
              <a:avLst/>
              <a:gdLst/>
              <a:ahLst/>
              <a:cxnLst/>
              <a:rect l="l" t="t" r="r" b="b"/>
              <a:pathLst>
                <a:path w="714177" h="714575">
                  <a:moveTo>
                    <a:pt x="357089" y="0"/>
                  </a:moveTo>
                  <a:cubicBezTo>
                    <a:pt x="159874" y="0"/>
                    <a:pt x="0" y="159963"/>
                    <a:pt x="0" y="357287"/>
                  </a:cubicBezTo>
                  <a:cubicBezTo>
                    <a:pt x="0" y="554612"/>
                    <a:pt x="159874" y="714575"/>
                    <a:pt x="357089" y="714575"/>
                  </a:cubicBezTo>
                  <a:cubicBezTo>
                    <a:pt x="554303" y="714575"/>
                    <a:pt x="714177" y="554612"/>
                    <a:pt x="714177" y="357287"/>
                  </a:cubicBezTo>
                  <a:cubicBezTo>
                    <a:pt x="714177" y="159963"/>
                    <a:pt x="554303" y="0"/>
                    <a:pt x="357089" y="0"/>
                  </a:cubicBezTo>
                  <a:lnTo>
                    <a:pt x="357089" y="0"/>
                  </a:lnTo>
                  <a:close/>
                </a:path>
              </a:pathLst>
            </a:custGeom>
            <a:solidFill>
              <a:srgbClr val="F2575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C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6954" y="28891"/>
              <a:ext cx="580269" cy="618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2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1201530" y="4095054"/>
            <a:ext cx="889870" cy="827579"/>
          </a:xfrm>
          <a:custGeom>
            <a:avLst/>
            <a:gdLst/>
            <a:ahLst/>
            <a:cxnLst/>
            <a:rect l="l" t="t" r="r" b="b"/>
            <a:pathLst>
              <a:path w="889870" h="827579">
                <a:moveTo>
                  <a:pt x="0" y="0"/>
                </a:moveTo>
                <a:lnTo>
                  <a:pt x="889869" y="0"/>
                </a:lnTo>
                <a:lnTo>
                  <a:pt x="889869" y="827579"/>
                </a:lnTo>
                <a:lnTo>
                  <a:pt x="0" y="82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2" name="TextBox 42"/>
          <p:cNvSpPr txBox="1"/>
          <p:nvPr/>
        </p:nvSpPr>
        <p:spPr>
          <a:xfrm>
            <a:off x="3846238" y="803673"/>
            <a:ext cx="10595524" cy="124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18"/>
              </a:lnSpc>
              <a:spcBef>
                <a:spcPct val="0"/>
              </a:spcBef>
            </a:pPr>
            <a:r>
              <a:rPr lang="en-US" sz="8970" u="none" strike="noStrike">
                <a:solidFill>
                  <a:srgbClr val="000000"/>
                </a:solidFill>
                <a:latin typeface="DM Serif Display"/>
              </a:rPr>
              <a:t>Mezcla de Marketing</a:t>
            </a:r>
          </a:p>
        </p:txBody>
      </p:sp>
      <p:sp>
        <p:nvSpPr>
          <p:cNvPr id="43" name="Freeform 43"/>
          <p:cNvSpPr/>
          <p:nvPr/>
        </p:nvSpPr>
        <p:spPr>
          <a:xfrm>
            <a:off x="16196601" y="6833155"/>
            <a:ext cx="889870" cy="827579"/>
          </a:xfrm>
          <a:custGeom>
            <a:avLst/>
            <a:gdLst/>
            <a:ahLst/>
            <a:cxnLst/>
            <a:rect l="l" t="t" r="r" b="b"/>
            <a:pathLst>
              <a:path w="889870" h="827579">
                <a:moveTo>
                  <a:pt x="0" y="0"/>
                </a:moveTo>
                <a:lnTo>
                  <a:pt x="889869" y="0"/>
                </a:lnTo>
                <a:lnTo>
                  <a:pt x="889869" y="827578"/>
                </a:lnTo>
                <a:lnTo>
                  <a:pt x="0" y="827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4" name="Freeform 44"/>
          <p:cNvSpPr/>
          <p:nvPr/>
        </p:nvSpPr>
        <p:spPr>
          <a:xfrm>
            <a:off x="16196601" y="4095054"/>
            <a:ext cx="889870" cy="827579"/>
          </a:xfrm>
          <a:custGeom>
            <a:avLst/>
            <a:gdLst/>
            <a:ahLst/>
            <a:cxnLst/>
            <a:rect l="l" t="t" r="r" b="b"/>
            <a:pathLst>
              <a:path w="889870" h="827579">
                <a:moveTo>
                  <a:pt x="0" y="0"/>
                </a:moveTo>
                <a:lnTo>
                  <a:pt x="889869" y="0"/>
                </a:lnTo>
                <a:lnTo>
                  <a:pt x="889869" y="827579"/>
                </a:lnTo>
                <a:lnTo>
                  <a:pt x="0" y="82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  <p:sp>
        <p:nvSpPr>
          <p:cNvPr id="45" name="Freeform 45"/>
          <p:cNvSpPr/>
          <p:nvPr/>
        </p:nvSpPr>
        <p:spPr>
          <a:xfrm>
            <a:off x="1205651" y="6700822"/>
            <a:ext cx="889870" cy="827579"/>
          </a:xfrm>
          <a:custGeom>
            <a:avLst/>
            <a:gdLst/>
            <a:ahLst/>
            <a:cxnLst/>
            <a:rect l="l" t="t" r="r" b="b"/>
            <a:pathLst>
              <a:path w="889870" h="827579">
                <a:moveTo>
                  <a:pt x="0" y="0"/>
                </a:moveTo>
                <a:lnTo>
                  <a:pt x="889869" y="0"/>
                </a:lnTo>
                <a:lnTo>
                  <a:pt x="889869" y="827579"/>
                </a:lnTo>
                <a:lnTo>
                  <a:pt x="0" y="82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4727F2-2B75-599A-C36A-69331217E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48986"/>
            <a:ext cx="3810000" cy="3810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8322B43-86BE-36B4-6B4A-6826A4D44E38}"/>
              </a:ext>
            </a:extLst>
          </p:cNvPr>
          <p:cNvSpPr/>
          <p:nvPr/>
        </p:nvSpPr>
        <p:spPr>
          <a:xfrm>
            <a:off x="1981200" y="3771900"/>
            <a:ext cx="1264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9600" b="1" spc="300" dirty="0">
                <a:ln/>
                <a:solidFill>
                  <a:schemeClr val="accent3"/>
                </a:solidFill>
                <a:latin typeface="Comic Sans MS" panose="030F0702030302020204" pitchFamily="66" charset="0"/>
              </a:rPr>
              <a:t>MUCHAS GRACIAS</a:t>
            </a:r>
            <a:endParaRPr lang="es-ES" sz="9600" b="1" cap="none" spc="300" dirty="0">
              <a:ln/>
              <a:solidFill>
                <a:schemeClr val="accent3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D550CEA-4AAB-9301-CB06-794C92E4C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6438900"/>
            <a:ext cx="474345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57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497</Words>
  <Application>Microsoft Office PowerPoint</Application>
  <PresentationFormat>Personalizado</PresentationFormat>
  <Paragraphs>62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0" baseType="lpstr">
      <vt:lpstr>Calibri</vt:lpstr>
      <vt:lpstr>Arial</vt:lpstr>
      <vt:lpstr>Arimo</vt:lpstr>
      <vt:lpstr>DM Serif Display</vt:lpstr>
      <vt:lpstr>Aileron Bold</vt:lpstr>
      <vt:lpstr>Helveticish</vt:lpstr>
      <vt:lpstr>Comic Sans MS</vt:lpstr>
      <vt:lpstr>Aileron</vt:lpstr>
      <vt:lpstr>Helveticish Bold</vt:lpstr>
      <vt:lpstr>Raleway</vt:lpstr>
      <vt:lpstr>Inter Heavy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Negocio Luvia de Ideas Minimalista Naranja</dc:title>
  <dc:creator>User</dc:creator>
  <cp:lastModifiedBy>Lilliana Alanis C.</cp:lastModifiedBy>
  <cp:revision>2</cp:revision>
  <dcterms:created xsi:type="dcterms:W3CDTF">2006-08-16T00:00:00Z</dcterms:created>
  <dcterms:modified xsi:type="dcterms:W3CDTF">2024-06-14T17:30:16Z</dcterms:modified>
  <dc:identifier>DAGH1_gLTMA</dc:identifier>
</cp:coreProperties>
</file>